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D70D8-9BEC-4FF6-CDA6-C0BDC94EC4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8E276E2-DBE0-A4B5-B2C6-54045CAF5B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FCE870C-D4D9-A302-2FE1-CFDC69439BBD}"/>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D46706DE-B054-CA49-3A1A-7B327B2CD0C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8450F82-71DB-15B5-F6A9-FCBEEDCA8EA3}"/>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766418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5A65D-B071-EB26-0295-1203D481AC6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EDB5B0E-FA59-9EF2-BAB6-6AA91B99B2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1381EA1-A9A7-88BB-0191-372134627858}"/>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5985E87F-BD52-7827-1566-DA5A7297332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BAF59EF-3E29-9718-758A-8BCB5C12DE65}"/>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015047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AE4211-2941-EA8B-66EB-42C5A623C21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8882F65-F051-955E-6616-0EA69185164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FA26866-C67C-1643-1314-5F4CF7DE68CB}"/>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494FCF95-35CE-014E-6B04-4A4667CFC3A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C569873-7630-C8D0-5F68-C6F2C9ED1102}"/>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796277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01E0E-9AEF-D54D-8A86-5D4E660D30A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5EB7291-1148-82F0-0913-794C3B0C99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EA9D3C9-B59C-2075-10C6-77A33FE0F423}"/>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865FCB32-1C9B-5FD4-C83E-159FE89956C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84AE7A6-94D0-AB26-B3D4-A20415572804}"/>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08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5F17-407F-D100-BA45-82C1ABE33E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0416BE4-453E-4358-2A0C-BF7C6AE215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FF4A0A9-4CD6-B07D-F99F-64FB95522279}"/>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66A82418-69B6-0D7F-290E-BDD4FECB616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6305065-0355-E805-6668-073B178DE20F}"/>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4161297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13C91-059D-8355-EF07-19CA75072C5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7BCC869-FB24-85FB-084E-ACC15392BD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A9C02C1-5A51-DEA4-E75A-C608B6A919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9F8F735-B8E7-89B6-A299-3893B16F5492}"/>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6" name="Footer Placeholder 5">
            <a:extLst>
              <a:ext uri="{FF2B5EF4-FFF2-40B4-BE49-F238E27FC236}">
                <a16:creationId xmlns:a16="http://schemas.microsoft.com/office/drawing/2014/main" id="{C45150FE-68E9-FDCC-1A30-5FD720054C6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8492D85-70CD-E2CC-1684-8AE33CDA0A18}"/>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39430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70E89-C751-A585-1061-077F1EEE388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49228D0-4DF3-BFC8-F74E-FFB5A23BC6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43D09D-B554-880E-BD1D-38ECE859B2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BA9FF8E-D406-EAC3-43BB-BE8DFEFB5E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E7359F-6A80-0AE2-3E64-F09EE926EE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C98D79D-2AC2-5538-B7CE-26E00AF885B1}"/>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8" name="Footer Placeholder 7">
            <a:extLst>
              <a:ext uri="{FF2B5EF4-FFF2-40B4-BE49-F238E27FC236}">
                <a16:creationId xmlns:a16="http://schemas.microsoft.com/office/drawing/2014/main" id="{BBAB318F-C80F-23C5-59A2-2E15DA6DE44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4747D66-5520-911E-4DF1-1830AFCC1EFE}"/>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10299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6D0F6-002B-E10E-1708-863ECD43896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11A6D047-0D99-395B-B2DD-2DD3E59E858B}"/>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4" name="Footer Placeholder 3">
            <a:extLst>
              <a:ext uri="{FF2B5EF4-FFF2-40B4-BE49-F238E27FC236}">
                <a16:creationId xmlns:a16="http://schemas.microsoft.com/office/drawing/2014/main" id="{744C344C-719E-114F-2F9C-AA46F957CD22}"/>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D27A2BC-AD68-5324-A2C0-68787F20D0CE}"/>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87028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01526B-871C-0623-2AC8-F1D510062DEB}"/>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3" name="Footer Placeholder 2">
            <a:extLst>
              <a:ext uri="{FF2B5EF4-FFF2-40B4-BE49-F238E27FC236}">
                <a16:creationId xmlns:a16="http://schemas.microsoft.com/office/drawing/2014/main" id="{0095BB54-B3EE-527B-9929-1DC16500705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95379E1-77B0-42F4-EDC1-CCCE10FFB644}"/>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54187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BCECF-E085-A19F-B876-CC7A9B8023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5907C32B-602A-228C-D9EC-BDFCA567B4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DABAD13-6A83-DED2-075A-38017CE054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56401C-BEDB-B453-4C22-DFE8A8097E25}"/>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6" name="Footer Placeholder 5">
            <a:extLst>
              <a:ext uri="{FF2B5EF4-FFF2-40B4-BE49-F238E27FC236}">
                <a16:creationId xmlns:a16="http://schemas.microsoft.com/office/drawing/2014/main" id="{791FBC1C-2846-5335-1A39-4A76259CFBC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82FCD3E-6BE2-4E23-E3E8-7E5E8D0A1F5D}"/>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050540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42D3A-6BF0-3B9C-7741-5E06156B18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D7B42D3-67A3-8EF2-4C8E-6A8EA310E9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B9AA90C-0443-D1C4-1348-BC5C97BBAD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E0E9A7-304E-B99E-F2F0-512ABA3E4F59}"/>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6" name="Footer Placeholder 5">
            <a:extLst>
              <a:ext uri="{FF2B5EF4-FFF2-40B4-BE49-F238E27FC236}">
                <a16:creationId xmlns:a16="http://schemas.microsoft.com/office/drawing/2014/main" id="{DF75EBB1-135F-D4D3-7BF8-736F57D2CA6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3B4BDB0-71C6-A477-1BE9-CEF5C6BADA93}"/>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88011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8A6542-900B-57AE-4D11-DE9736BFB9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A1F9080-3606-CB14-4047-6409E593CF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84E39E8-0470-5155-7508-D6AE799923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792DEB82-BB4F-46A6-27D9-E6E317EB02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647E5CF-8CD5-B1AB-D4AB-3F03860AD2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6F9598-FE47-4F27-9F8B-39DC54857A29}" type="slidenum">
              <a:rPr lang="en-IN" smtClean="0"/>
              <a:t>‹#›</a:t>
            </a:fld>
            <a:endParaRPr lang="en-IN"/>
          </a:p>
        </p:txBody>
      </p:sp>
    </p:spTree>
    <p:extLst>
      <p:ext uri="{BB962C8B-B14F-4D97-AF65-F5344CB8AC3E}">
        <p14:creationId xmlns:p14="http://schemas.microsoft.com/office/powerpoint/2010/main" val="2650799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FDE9DE2-5D89-02F0-A162-45B58DD68E7B}"/>
              </a:ext>
            </a:extLst>
          </p:cNvPr>
          <p:cNvSpPr>
            <a:spLocks noGrp="1"/>
          </p:cNvSpPr>
          <p:nvPr>
            <p:ph type="subTitle" idx="1"/>
          </p:nvPr>
        </p:nvSpPr>
        <p:spPr>
          <a:xfrm>
            <a:off x="742121" y="344557"/>
            <a:ext cx="10946295" cy="6387547"/>
          </a:xfrm>
        </p:spPr>
        <p:txBody>
          <a:bodyPr>
            <a:normAutofit/>
          </a:bodyPr>
          <a:lstStyle/>
          <a:p>
            <a:pPr marL="0" marR="0" algn="ctr">
              <a:lnSpc>
                <a:spcPct val="107000"/>
              </a:lnSpc>
              <a:spcBef>
                <a:spcPts val="0"/>
              </a:spcBef>
              <a:spcAft>
                <a:spcPts val="800"/>
              </a:spcAft>
            </a:pPr>
            <a:r>
              <a:rPr lang="en-US" sz="3600" b="1" dirty="0">
                <a:effectLst/>
                <a:latin typeface="Calibri" panose="020F0502020204030204" pitchFamily="34" charset="0"/>
                <a:ea typeface="Calibri" panose="020F0502020204030204" pitchFamily="34" charset="0"/>
                <a:cs typeface="Vrinda" panose="020B0502040204020203" pitchFamily="34" charset="0"/>
              </a:rPr>
              <a:t>KHATRA ADIBASI MAHAVIDYALAYA</a:t>
            </a:r>
            <a:endParaRPr lang="en-IN" sz="36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b="1" dirty="0">
                <a:effectLst/>
                <a:latin typeface="Calibri" panose="020F0502020204030204" pitchFamily="34" charset="0"/>
                <a:ea typeface="Calibri" panose="020F0502020204030204" pitchFamily="34" charset="0"/>
                <a:cs typeface="Vrinda" panose="020B0502040204020203" pitchFamily="34" charset="0"/>
              </a:rPr>
              <a:t>         </a:t>
            </a:r>
            <a:r>
              <a:rPr lang="en-US" sz="2800" b="1" dirty="0">
                <a:effectLst/>
                <a:latin typeface="Bauhaus 93" panose="04030905020B02020C02" pitchFamily="82" charset="0"/>
                <a:ea typeface="Calibri" panose="020F0502020204030204" pitchFamily="34" charset="0"/>
                <a:cs typeface="Vrinda" panose="020B0502040204020203" pitchFamily="34" charset="0"/>
              </a:rPr>
              <a:t>E-Content          </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2800" b="1" dirty="0">
                <a:effectLst/>
                <a:latin typeface="Calibri" panose="020F0502020204030204" pitchFamily="34" charset="0"/>
                <a:ea typeface="Calibri" panose="020F0502020204030204" pitchFamily="34" charset="0"/>
                <a:cs typeface="Vrinda" panose="020B0502040204020203" pitchFamily="34" charset="0"/>
              </a:rPr>
              <a:t> Department : Commerce</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Vrinda" panose="020B0502040204020203" pitchFamily="34" charset="0"/>
              </a:rPr>
              <a:t>Session: 2017-2018</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Vrinda" panose="020B0502040204020203" pitchFamily="34" charset="0"/>
              </a:rPr>
              <a:t>Semester- 1 (</a:t>
            </a:r>
            <a:r>
              <a:rPr lang="en-US" sz="1800" b="1" dirty="0" err="1">
                <a:effectLst/>
                <a:latin typeface="Calibri" panose="020F0502020204030204" pitchFamily="34" charset="0"/>
                <a:ea typeface="Calibri" panose="020F0502020204030204" pitchFamily="34" charset="0"/>
                <a:cs typeface="Vrinda" panose="020B0502040204020203" pitchFamily="34" charset="0"/>
              </a:rPr>
              <a:t>Honours</a:t>
            </a:r>
            <a:r>
              <a:rPr lang="en-US" sz="1800" b="1" dirty="0">
                <a:effectLst/>
                <a:latin typeface="Calibri" panose="020F0502020204030204" pitchFamily="34" charset="0"/>
                <a:ea typeface="Calibri" panose="020F0502020204030204" pitchFamily="34" charset="0"/>
                <a:cs typeface="Vrinda" panose="020B0502040204020203" pitchFamily="34" charset="0"/>
              </a:rPr>
              <a: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Subject : Financial Accounting-I ( BCOMH 101 C-1 )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r>
              <a:rPr lang="en-US" sz="1800" b="1" dirty="0">
                <a:effectLst/>
                <a:latin typeface="Arial Black" panose="020B0A04020102020204" pitchFamily="34" charset="0"/>
                <a:ea typeface="Calibri" panose="020F0502020204030204" pitchFamily="34" charset="0"/>
                <a:cs typeface="Vrinda" panose="020B0502040204020203" pitchFamily="34" charset="0"/>
              </a:rPr>
              <a:t>Topic: Consignment Accounts</a:t>
            </a:r>
          </a:p>
          <a:p>
            <a:r>
              <a:rPr lang="en-US" sz="2800" b="1" dirty="0">
                <a:effectLst/>
                <a:latin typeface="Arial Black" panose="020B0A04020102020204" pitchFamily="34" charset="0"/>
                <a:ea typeface="Calibri" panose="020F0502020204030204" pitchFamily="34" charset="0"/>
                <a:cs typeface="Vrinda" panose="020B0502040204020203" pitchFamily="34" charset="0"/>
              </a:rPr>
              <a:t>Name of Teacher : Prof. Kalyan </a:t>
            </a:r>
            <a:r>
              <a:rPr lang="en-US" sz="2800" b="1" dirty="0" err="1">
                <a:effectLst/>
                <a:latin typeface="Arial Black" panose="020B0A04020102020204" pitchFamily="34" charset="0"/>
                <a:ea typeface="Calibri" panose="020F0502020204030204" pitchFamily="34" charset="0"/>
                <a:cs typeface="Vrinda" panose="020B0502040204020203" pitchFamily="34" charset="0"/>
              </a:rPr>
              <a:t>Kanti</a:t>
            </a:r>
            <a:r>
              <a:rPr lang="en-US" sz="2800" b="1" dirty="0">
                <a:effectLst/>
                <a:latin typeface="Arial Black" panose="020B0A04020102020204" pitchFamily="34" charset="0"/>
                <a:ea typeface="Calibri" panose="020F0502020204030204" pitchFamily="34" charset="0"/>
                <a:cs typeface="Vrinda" panose="020B0502040204020203" pitchFamily="34" charset="0"/>
              </a:rPr>
              <a:t> Dutta</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1955559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1058C-B0C3-C16A-4B48-5E917CA20341}"/>
              </a:ext>
            </a:extLst>
          </p:cNvPr>
          <p:cNvSpPr>
            <a:spLocks noGrp="1"/>
          </p:cNvSpPr>
          <p:nvPr>
            <p:ph type="title"/>
          </p:nvPr>
        </p:nvSpPr>
        <p:spPr/>
        <p:txBody>
          <a:bodyPr>
            <a:normAutofit/>
          </a:bodyPr>
          <a:lstStyle/>
          <a:p>
            <a:pPr algn="ctr"/>
            <a:r>
              <a:rPr lang="en-US" sz="4800" b="1" u="sng" dirty="0">
                <a:effectLst/>
                <a:latin typeface="Arial Black" panose="020B0A04020102020204" pitchFamily="34" charset="0"/>
                <a:ea typeface="Calibri" panose="020F0502020204030204" pitchFamily="34" charset="0"/>
                <a:cs typeface="Vrinda" panose="020B0502040204020203" pitchFamily="34" charset="0"/>
              </a:rPr>
              <a:t>Definition </a:t>
            </a:r>
            <a:endParaRPr lang="en-IN" sz="9600" dirty="0"/>
          </a:p>
        </p:txBody>
      </p:sp>
      <p:sp>
        <p:nvSpPr>
          <p:cNvPr id="3" name="Content Placeholder 2">
            <a:extLst>
              <a:ext uri="{FF2B5EF4-FFF2-40B4-BE49-F238E27FC236}">
                <a16:creationId xmlns:a16="http://schemas.microsoft.com/office/drawing/2014/main" id="{C946B55A-7052-45DF-593D-0367C5A106EF}"/>
              </a:ext>
            </a:extLst>
          </p:cNvPr>
          <p:cNvSpPr>
            <a:spLocks noGrp="1"/>
          </p:cNvSpPr>
          <p:nvPr>
            <p:ph idx="1"/>
          </p:nvPr>
        </p:nvSpPr>
        <p:spPr>
          <a:xfrm>
            <a:off x="838200" y="1825625"/>
            <a:ext cx="10515600" cy="4667250"/>
          </a:xfrm>
        </p:spPr>
        <p:txBody>
          <a:bodyPr/>
          <a:lstStyle/>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Vrinda" panose="020B0502040204020203" pitchFamily="34" charset="0"/>
              </a:rPr>
              <a:t>A businessman or a concern may lie to get his goods sold in a market where he has no direct operation. For this purpose he selects some local agent there and conscience or sends his goods to such agent by lots. The latter takes up the responsibility to sell the goods in lieu of some Commission. The businessman sending the goods may be a manufacturer or wholesaler of the goods. As he consigns the goods, he is called the consigner. The agent is known as the consignee. He sells the goods on behalf of the consignor. He charges a Commission on sales for the service he renders. This business is called consignment business.</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dirty="0"/>
          </a:p>
        </p:txBody>
      </p:sp>
    </p:spTree>
    <p:extLst>
      <p:ext uri="{BB962C8B-B14F-4D97-AF65-F5344CB8AC3E}">
        <p14:creationId xmlns:p14="http://schemas.microsoft.com/office/powerpoint/2010/main" val="3049983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778F9-5FD3-9BF4-7E3F-4A50CB18AE38}"/>
              </a:ext>
            </a:extLst>
          </p:cNvPr>
          <p:cNvSpPr>
            <a:spLocks noGrp="1"/>
          </p:cNvSpPr>
          <p:nvPr>
            <p:ph type="title"/>
          </p:nvPr>
        </p:nvSpPr>
        <p:spPr/>
        <p:txBody>
          <a:bodyPr>
            <a:normAutofit fontScale="90000"/>
          </a:bodyPr>
          <a:lstStyle/>
          <a:p>
            <a:pPr algn="ctr"/>
            <a:r>
              <a:rPr lang="en-US" sz="4800" b="1" u="sng" dirty="0">
                <a:effectLst/>
                <a:latin typeface="Times New Roman" panose="02020603050405020304" pitchFamily="18" charset="0"/>
                <a:ea typeface="Calibri" panose="020F0502020204030204" pitchFamily="34" charset="0"/>
                <a:cs typeface="Vrinda" panose="020B0502040204020203" pitchFamily="34" charset="0"/>
              </a:rPr>
              <a:t>Features of consignment</a:t>
            </a:r>
            <a:br>
              <a:rPr lang="en-IN" sz="1800" dirty="0">
                <a:effectLst/>
                <a:latin typeface="Calibri" panose="020F0502020204030204" pitchFamily="34" charset="0"/>
                <a:ea typeface="Calibri" panose="020F0502020204030204" pitchFamily="34" charset="0"/>
                <a:cs typeface="Vrinda" panose="020B0502040204020203" pitchFamily="34" charset="0"/>
              </a:rPr>
            </a:br>
            <a:endParaRPr lang="en-IN" dirty="0"/>
          </a:p>
        </p:txBody>
      </p:sp>
      <p:sp>
        <p:nvSpPr>
          <p:cNvPr id="3" name="Content Placeholder 2">
            <a:extLst>
              <a:ext uri="{FF2B5EF4-FFF2-40B4-BE49-F238E27FC236}">
                <a16:creationId xmlns:a16="http://schemas.microsoft.com/office/drawing/2014/main" id="{051FF4AB-B533-9386-5C1B-EFDCC44C693F}"/>
              </a:ext>
            </a:extLst>
          </p:cNvPr>
          <p:cNvSpPr>
            <a:spLocks noGrp="1"/>
          </p:cNvSpPr>
          <p:nvPr>
            <p:ph idx="1"/>
          </p:nvPr>
        </p:nvSpPr>
        <p:spPr>
          <a:xfrm>
            <a:off x="212035" y="1825625"/>
            <a:ext cx="11648661" cy="4351338"/>
          </a:xfrm>
        </p:spPr>
        <p:txBody>
          <a:bodyPr>
            <a:normAutofit/>
          </a:bodyPr>
          <a:lstStyle/>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Vrinda" panose="020B0502040204020203" pitchFamily="34" charset="0"/>
              </a:rPr>
              <a:t>1.  It is an agreement of sale on agency system. The consigner who owns the goods and consigns them in the principal. The consignee who receives the delivery of the goods and sells them is a </a:t>
            </a:r>
            <a:r>
              <a:rPr lang="en-US" sz="1800" dirty="0" err="1">
                <a:effectLst/>
                <a:latin typeface="Times New Roman" panose="02020603050405020304" pitchFamily="18" charset="0"/>
                <a:ea typeface="Calibri" panose="020F0502020204030204" pitchFamily="34" charset="0"/>
                <a:cs typeface="Vrinda" panose="020B0502040204020203" pitchFamily="34" charset="0"/>
              </a:rPr>
              <a:t>agen</a:t>
            </a:r>
            <a:endParaRPr lang="en-US" sz="1800" dirty="0">
              <a:effectLst/>
              <a:latin typeface="Times New Roman" panose="02020603050405020304" pitchFamily="18"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Vrinda" panose="020B0502040204020203" pitchFamily="34" charset="0"/>
              </a:rPr>
              <a:t>  2. The consigner does not sell the goods directly to the buyer.</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Vrinda" panose="020B0502040204020203" pitchFamily="34" charset="0"/>
              </a:rPr>
              <a:t>3. The consignor transfers the possession of the goods to the consignee. The ownership is transferred only to the actual buyer.</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Vrinda" panose="020B0502040204020203" pitchFamily="34" charset="0"/>
              </a:rPr>
              <a:t>   4. The profit or loss on the goods sold belongs to the consignor. The consignee reward is     the commission.</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Vrinda" panose="020B0502040204020203" pitchFamily="34" charset="0"/>
              </a:rPr>
              <a:t>5. The consigner has to bear all expenses directly or indirectly. The expenses he pays are called direct expenses. The expenses paid by the consignee on behalf of the consignor are deducted by the latter from gross sale proceeds. So, these are indirect expenses of the consignor</a:t>
            </a:r>
            <a:r>
              <a:rPr lang="en-US" sz="1800" b="1" dirty="0">
                <a:effectLst/>
                <a:latin typeface="Times New Roman" panose="02020603050405020304" pitchFamily="18" charset="0"/>
                <a:ea typeface="Calibri" panose="020F0502020204030204" pitchFamily="34" charset="0"/>
                <a:cs typeface="Vrinda" panose="020B0502040204020203" pitchFamily="34" charset="0"/>
              </a:rPr>
              <a: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gn="ctr">
              <a:lnSpc>
                <a:spcPct val="107000"/>
              </a:lnSpc>
              <a:spcBef>
                <a:spcPts val="0"/>
              </a:spcBef>
              <a:spcAft>
                <a:spcPts val="800"/>
              </a:spcAft>
              <a:buNone/>
            </a:pPr>
            <a:r>
              <a:rPr lang="en-US" sz="1800" b="1" dirty="0">
                <a:effectLst/>
                <a:latin typeface="Times New Roman" panose="02020603050405020304" pitchFamily="18"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dirty="0"/>
          </a:p>
        </p:txBody>
      </p:sp>
    </p:spTree>
    <p:extLst>
      <p:ext uri="{BB962C8B-B14F-4D97-AF65-F5344CB8AC3E}">
        <p14:creationId xmlns:p14="http://schemas.microsoft.com/office/powerpoint/2010/main" val="3474655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189A5-2493-2EC9-91E7-6C9E4722ABE9}"/>
              </a:ext>
            </a:extLst>
          </p:cNvPr>
          <p:cNvSpPr>
            <a:spLocks noGrp="1"/>
          </p:cNvSpPr>
          <p:nvPr>
            <p:ph type="title"/>
          </p:nvPr>
        </p:nvSpPr>
        <p:spPr>
          <a:xfrm>
            <a:off x="838200" y="274776"/>
            <a:ext cx="10515600" cy="1325563"/>
          </a:xfrm>
        </p:spPr>
        <p:txBody>
          <a:bodyPr>
            <a:normAutofit fontScale="90000"/>
          </a:bodyPr>
          <a:lstStyle/>
          <a:p>
            <a:pPr marL="0" marR="0" algn="ctr">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Vrinda" panose="020B0502040204020203" pitchFamily="34" charset="0"/>
              </a:rPr>
              <a:t> </a:t>
            </a:r>
            <a:br>
              <a:rPr lang="en-IN" sz="1800" dirty="0">
                <a:effectLst/>
                <a:latin typeface="Calibri" panose="020F0502020204030204" pitchFamily="34" charset="0"/>
                <a:ea typeface="Calibri" panose="020F0502020204030204" pitchFamily="34" charset="0"/>
                <a:cs typeface="Vrinda" panose="020B0502040204020203" pitchFamily="34" charset="0"/>
              </a:rPr>
            </a:br>
            <a:r>
              <a:rPr lang="en-US" sz="6000" b="1" u="sng" dirty="0">
                <a:effectLst/>
                <a:latin typeface="Times New Roman" panose="02020603050405020304" pitchFamily="18" charset="0"/>
                <a:ea typeface="Calibri" panose="020F0502020204030204" pitchFamily="34" charset="0"/>
                <a:cs typeface="Vrinda" panose="020B0502040204020203" pitchFamily="34" charset="0"/>
              </a:rPr>
              <a:t>Benefits of consignment</a:t>
            </a:r>
            <a:br>
              <a:rPr lang="en-IN" sz="2800" dirty="0">
                <a:effectLst/>
                <a:latin typeface="Calibri" panose="020F0502020204030204" pitchFamily="34" charset="0"/>
                <a:ea typeface="Calibri" panose="020F0502020204030204" pitchFamily="34" charset="0"/>
                <a:cs typeface="Vrinda" panose="020B0502040204020203" pitchFamily="34" charset="0"/>
              </a:rPr>
            </a:br>
            <a:endParaRPr lang="en-IN" sz="6000" dirty="0"/>
          </a:p>
        </p:txBody>
      </p:sp>
      <p:sp>
        <p:nvSpPr>
          <p:cNvPr id="3" name="Content Placeholder 2">
            <a:extLst>
              <a:ext uri="{FF2B5EF4-FFF2-40B4-BE49-F238E27FC236}">
                <a16:creationId xmlns:a16="http://schemas.microsoft.com/office/drawing/2014/main" id="{FB4A25B4-D3F3-5A74-6191-DA5B0F728656}"/>
              </a:ext>
            </a:extLst>
          </p:cNvPr>
          <p:cNvSpPr>
            <a:spLocks noGrp="1"/>
          </p:cNvSpPr>
          <p:nvPr>
            <p:ph idx="1"/>
          </p:nvPr>
        </p:nvSpPr>
        <p:spPr>
          <a:xfrm>
            <a:off x="732183" y="1428060"/>
            <a:ext cx="10515600" cy="4351338"/>
          </a:xfrm>
        </p:spPr>
        <p:txBody>
          <a:bodyPr>
            <a:normAutofit/>
          </a:bodyPr>
          <a:lstStyle/>
          <a:p>
            <a:pPr marL="0" marR="0" algn="ctr">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Vrinda" panose="020B0502040204020203" pitchFamily="34" charset="0"/>
              </a:rPr>
              <a:t>1. It is actually an extension of his marketing zone by a manufacturer or wholesaler without opening a branch at place places other than his own. Opening up branches at different places may not be logical for economical. The consignment business is an easy substitute that helps to minimize cost.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Vrinda" panose="020B0502040204020203" pitchFamily="34" charset="0"/>
              </a:rPr>
              <a:t>2. Eat ails the sweet harvest of mutual dependence. The consigner can peep into the market outside his own with the consignee promoting his sales. The consignee can go on enhancing his earning without making any investment for the goods he is selling as an agent.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Vrinda" panose="020B0502040204020203" pitchFamily="34" charset="0"/>
              </a:rPr>
              <a:t>3. It rises or no bar on the individual liberty of either of the parties. If the consigner finds that the marketability all piece goods is not satisfactory at the replace of some consignee or if the consigner does not feel satisfied with the service of any consignee, he, that is, the consigner, may easily call it a day and arrange for a replacement or substitution. Similarly, where any consignee does not get proper return of his service he may ask for a cancellation of the assignment made with the consigner. Thus a consignment business ensures a two-way traffic for the interest of the consigner as well as the consignee.</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3477832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555</Words>
  <Application>Microsoft Office PowerPoint</Application>
  <PresentationFormat>Widescreen</PresentationFormat>
  <Paragraphs>24</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Arial Black</vt:lpstr>
      <vt:lpstr>Bauhaus 93</vt:lpstr>
      <vt:lpstr>Calibri</vt:lpstr>
      <vt:lpstr>Calibri Light</vt:lpstr>
      <vt:lpstr>Times New Roman</vt:lpstr>
      <vt:lpstr>Office Theme</vt:lpstr>
      <vt:lpstr>PowerPoint Presentation</vt:lpstr>
      <vt:lpstr>Definition </vt:lpstr>
      <vt:lpstr>Features of consignment </vt:lpstr>
      <vt:lpstr>  Benefits of consignment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ASIF IKBAL</dc:creator>
  <cp:lastModifiedBy>MD ASIF IKBAL</cp:lastModifiedBy>
  <cp:revision>2</cp:revision>
  <dcterms:created xsi:type="dcterms:W3CDTF">2023-01-09T09:17:54Z</dcterms:created>
  <dcterms:modified xsi:type="dcterms:W3CDTF">2023-01-10T06:29:40Z</dcterms:modified>
</cp:coreProperties>
</file>