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A2CA4-412D-2AEA-0362-24F56D267D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7D97B16-EC3D-FFD5-8EFC-41F6CEC3E4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EC84A8C-972B-72C0-4629-E10984012ECE}"/>
              </a:ext>
            </a:extLst>
          </p:cNvPr>
          <p:cNvSpPr>
            <a:spLocks noGrp="1"/>
          </p:cNvSpPr>
          <p:nvPr>
            <p:ph type="dt" sz="half" idx="10"/>
          </p:nvPr>
        </p:nvSpPr>
        <p:spPr/>
        <p:txBody>
          <a:bodyPr/>
          <a:lstStyle/>
          <a:p>
            <a:fld id="{D0B6CB75-3BAE-4F68-837A-F8DEFFC62132}" type="datetimeFigureOut">
              <a:rPr lang="en-IN" smtClean="0"/>
              <a:t>08-01-2023</a:t>
            </a:fld>
            <a:endParaRPr lang="en-IN"/>
          </a:p>
        </p:txBody>
      </p:sp>
      <p:sp>
        <p:nvSpPr>
          <p:cNvPr id="5" name="Footer Placeholder 4">
            <a:extLst>
              <a:ext uri="{FF2B5EF4-FFF2-40B4-BE49-F238E27FC236}">
                <a16:creationId xmlns:a16="http://schemas.microsoft.com/office/drawing/2014/main" id="{4DF55D26-D1AC-6D72-C7D8-63784C9CF08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DF0203C-A5E1-FA01-7AF8-63CBEC465BD5}"/>
              </a:ext>
            </a:extLst>
          </p:cNvPr>
          <p:cNvSpPr>
            <a:spLocks noGrp="1"/>
          </p:cNvSpPr>
          <p:nvPr>
            <p:ph type="sldNum" sz="quarter" idx="12"/>
          </p:nvPr>
        </p:nvSpPr>
        <p:spPr/>
        <p:txBody>
          <a:bodyPr/>
          <a:lstStyle/>
          <a:p>
            <a:fld id="{E271425D-7006-4B5D-8672-D403DB37F11B}" type="slidenum">
              <a:rPr lang="en-IN" smtClean="0"/>
              <a:t>‹#›</a:t>
            </a:fld>
            <a:endParaRPr lang="en-IN"/>
          </a:p>
        </p:txBody>
      </p:sp>
    </p:spTree>
    <p:extLst>
      <p:ext uri="{BB962C8B-B14F-4D97-AF65-F5344CB8AC3E}">
        <p14:creationId xmlns:p14="http://schemas.microsoft.com/office/powerpoint/2010/main" val="3345418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FC3EC-0C37-0C6F-368D-98BF52EA015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FF728E7-611B-A008-9A57-4D65947295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E30D472-A5CD-E2CB-43E2-91C4A745E42B}"/>
              </a:ext>
            </a:extLst>
          </p:cNvPr>
          <p:cNvSpPr>
            <a:spLocks noGrp="1"/>
          </p:cNvSpPr>
          <p:nvPr>
            <p:ph type="dt" sz="half" idx="10"/>
          </p:nvPr>
        </p:nvSpPr>
        <p:spPr/>
        <p:txBody>
          <a:bodyPr/>
          <a:lstStyle/>
          <a:p>
            <a:fld id="{D0B6CB75-3BAE-4F68-837A-F8DEFFC62132}" type="datetimeFigureOut">
              <a:rPr lang="en-IN" smtClean="0"/>
              <a:t>08-01-2023</a:t>
            </a:fld>
            <a:endParaRPr lang="en-IN"/>
          </a:p>
        </p:txBody>
      </p:sp>
      <p:sp>
        <p:nvSpPr>
          <p:cNvPr id="5" name="Footer Placeholder 4">
            <a:extLst>
              <a:ext uri="{FF2B5EF4-FFF2-40B4-BE49-F238E27FC236}">
                <a16:creationId xmlns:a16="http://schemas.microsoft.com/office/drawing/2014/main" id="{84AF3CA9-66CE-E043-5B72-C684A7BC7A4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25F51ED-292D-207F-1E24-FFDCC5A352F9}"/>
              </a:ext>
            </a:extLst>
          </p:cNvPr>
          <p:cNvSpPr>
            <a:spLocks noGrp="1"/>
          </p:cNvSpPr>
          <p:nvPr>
            <p:ph type="sldNum" sz="quarter" idx="12"/>
          </p:nvPr>
        </p:nvSpPr>
        <p:spPr/>
        <p:txBody>
          <a:bodyPr/>
          <a:lstStyle/>
          <a:p>
            <a:fld id="{E271425D-7006-4B5D-8672-D403DB37F11B}" type="slidenum">
              <a:rPr lang="en-IN" smtClean="0"/>
              <a:t>‹#›</a:t>
            </a:fld>
            <a:endParaRPr lang="en-IN"/>
          </a:p>
        </p:txBody>
      </p:sp>
    </p:spTree>
    <p:extLst>
      <p:ext uri="{BB962C8B-B14F-4D97-AF65-F5344CB8AC3E}">
        <p14:creationId xmlns:p14="http://schemas.microsoft.com/office/powerpoint/2010/main" val="2070073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5D8B0D-86D0-DB3A-FB8C-C561AEC7B81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FC43255-17CB-71F2-5997-37315FDB71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FEC3F85-C50E-0EFF-CF31-439A386E38C0}"/>
              </a:ext>
            </a:extLst>
          </p:cNvPr>
          <p:cNvSpPr>
            <a:spLocks noGrp="1"/>
          </p:cNvSpPr>
          <p:nvPr>
            <p:ph type="dt" sz="half" idx="10"/>
          </p:nvPr>
        </p:nvSpPr>
        <p:spPr/>
        <p:txBody>
          <a:bodyPr/>
          <a:lstStyle/>
          <a:p>
            <a:fld id="{D0B6CB75-3BAE-4F68-837A-F8DEFFC62132}" type="datetimeFigureOut">
              <a:rPr lang="en-IN" smtClean="0"/>
              <a:t>08-01-2023</a:t>
            </a:fld>
            <a:endParaRPr lang="en-IN"/>
          </a:p>
        </p:txBody>
      </p:sp>
      <p:sp>
        <p:nvSpPr>
          <p:cNvPr id="5" name="Footer Placeholder 4">
            <a:extLst>
              <a:ext uri="{FF2B5EF4-FFF2-40B4-BE49-F238E27FC236}">
                <a16:creationId xmlns:a16="http://schemas.microsoft.com/office/drawing/2014/main" id="{8B1C713F-AFB5-4643-4D5A-89817F18F1A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6DC79C3-C051-2E99-DDF9-FA5ED2084EEF}"/>
              </a:ext>
            </a:extLst>
          </p:cNvPr>
          <p:cNvSpPr>
            <a:spLocks noGrp="1"/>
          </p:cNvSpPr>
          <p:nvPr>
            <p:ph type="sldNum" sz="quarter" idx="12"/>
          </p:nvPr>
        </p:nvSpPr>
        <p:spPr/>
        <p:txBody>
          <a:bodyPr/>
          <a:lstStyle/>
          <a:p>
            <a:fld id="{E271425D-7006-4B5D-8672-D403DB37F11B}" type="slidenum">
              <a:rPr lang="en-IN" smtClean="0"/>
              <a:t>‹#›</a:t>
            </a:fld>
            <a:endParaRPr lang="en-IN"/>
          </a:p>
        </p:txBody>
      </p:sp>
    </p:spTree>
    <p:extLst>
      <p:ext uri="{BB962C8B-B14F-4D97-AF65-F5344CB8AC3E}">
        <p14:creationId xmlns:p14="http://schemas.microsoft.com/office/powerpoint/2010/main" val="344038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F5D92-6E4B-8DFC-19F4-F0777631A15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8A27AF1-60BA-9EEC-58F7-153CEED6FC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9C406C8-4FE6-2C52-674C-5546DAC870AC}"/>
              </a:ext>
            </a:extLst>
          </p:cNvPr>
          <p:cNvSpPr>
            <a:spLocks noGrp="1"/>
          </p:cNvSpPr>
          <p:nvPr>
            <p:ph type="dt" sz="half" idx="10"/>
          </p:nvPr>
        </p:nvSpPr>
        <p:spPr/>
        <p:txBody>
          <a:bodyPr/>
          <a:lstStyle/>
          <a:p>
            <a:fld id="{D0B6CB75-3BAE-4F68-837A-F8DEFFC62132}" type="datetimeFigureOut">
              <a:rPr lang="en-IN" smtClean="0"/>
              <a:t>08-01-2023</a:t>
            </a:fld>
            <a:endParaRPr lang="en-IN"/>
          </a:p>
        </p:txBody>
      </p:sp>
      <p:sp>
        <p:nvSpPr>
          <p:cNvPr id="5" name="Footer Placeholder 4">
            <a:extLst>
              <a:ext uri="{FF2B5EF4-FFF2-40B4-BE49-F238E27FC236}">
                <a16:creationId xmlns:a16="http://schemas.microsoft.com/office/drawing/2014/main" id="{8E93B136-EA71-0106-EB8F-EA2FFB35D9F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B67D14C-E722-17DB-6DFC-5EE0C6AA8B8F}"/>
              </a:ext>
            </a:extLst>
          </p:cNvPr>
          <p:cNvSpPr>
            <a:spLocks noGrp="1"/>
          </p:cNvSpPr>
          <p:nvPr>
            <p:ph type="sldNum" sz="quarter" idx="12"/>
          </p:nvPr>
        </p:nvSpPr>
        <p:spPr/>
        <p:txBody>
          <a:bodyPr/>
          <a:lstStyle/>
          <a:p>
            <a:fld id="{E271425D-7006-4B5D-8672-D403DB37F11B}" type="slidenum">
              <a:rPr lang="en-IN" smtClean="0"/>
              <a:t>‹#›</a:t>
            </a:fld>
            <a:endParaRPr lang="en-IN"/>
          </a:p>
        </p:txBody>
      </p:sp>
    </p:spTree>
    <p:extLst>
      <p:ext uri="{BB962C8B-B14F-4D97-AF65-F5344CB8AC3E}">
        <p14:creationId xmlns:p14="http://schemas.microsoft.com/office/powerpoint/2010/main" val="5856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3855C-8F1F-0C11-F6C1-60C55837BF8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882562C-CE12-FB37-D5CE-6772968B88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59EBED-EA38-32A7-E49D-ECB870740897}"/>
              </a:ext>
            </a:extLst>
          </p:cNvPr>
          <p:cNvSpPr>
            <a:spLocks noGrp="1"/>
          </p:cNvSpPr>
          <p:nvPr>
            <p:ph type="dt" sz="half" idx="10"/>
          </p:nvPr>
        </p:nvSpPr>
        <p:spPr/>
        <p:txBody>
          <a:bodyPr/>
          <a:lstStyle/>
          <a:p>
            <a:fld id="{D0B6CB75-3BAE-4F68-837A-F8DEFFC62132}" type="datetimeFigureOut">
              <a:rPr lang="en-IN" smtClean="0"/>
              <a:t>08-01-2023</a:t>
            </a:fld>
            <a:endParaRPr lang="en-IN"/>
          </a:p>
        </p:txBody>
      </p:sp>
      <p:sp>
        <p:nvSpPr>
          <p:cNvPr id="5" name="Footer Placeholder 4">
            <a:extLst>
              <a:ext uri="{FF2B5EF4-FFF2-40B4-BE49-F238E27FC236}">
                <a16:creationId xmlns:a16="http://schemas.microsoft.com/office/drawing/2014/main" id="{48820776-48A4-A710-6FAF-A6655EF36F9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C9C7518-635C-6B7E-4A25-FE45D582A49B}"/>
              </a:ext>
            </a:extLst>
          </p:cNvPr>
          <p:cNvSpPr>
            <a:spLocks noGrp="1"/>
          </p:cNvSpPr>
          <p:nvPr>
            <p:ph type="sldNum" sz="quarter" idx="12"/>
          </p:nvPr>
        </p:nvSpPr>
        <p:spPr/>
        <p:txBody>
          <a:bodyPr/>
          <a:lstStyle/>
          <a:p>
            <a:fld id="{E271425D-7006-4B5D-8672-D403DB37F11B}" type="slidenum">
              <a:rPr lang="en-IN" smtClean="0"/>
              <a:t>‹#›</a:t>
            </a:fld>
            <a:endParaRPr lang="en-IN"/>
          </a:p>
        </p:txBody>
      </p:sp>
    </p:spTree>
    <p:extLst>
      <p:ext uri="{BB962C8B-B14F-4D97-AF65-F5344CB8AC3E}">
        <p14:creationId xmlns:p14="http://schemas.microsoft.com/office/powerpoint/2010/main" val="1591529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679C6-CA1F-2952-ECC7-AF88C7DC595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1309909-2C5B-EA6E-0157-8185DDCC726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7CEB380-1338-5ECE-CE4F-486A5B8E1A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07FE5AD-8F7A-B647-B8E7-89F9EABF3A21}"/>
              </a:ext>
            </a:extLst>
          </p:cNvPr>
          <p:cNvSpPr>
            <a:spLocks noGrp="1"/>
          </p:cNvSpPr>
          <p:nvPr>
            <p:ph type="dt" sz="half" idx="10"/>
          </p:nvPr>
        </p:nvSpPr>
        <p:spPr/>
        <p:txBody>
          <a:bodyPr/>
          <a:lstStyle/>
          <a:p>
            <a:fld id="{D0B6CB75-3BAE-4F68-837A-F8DEFFC62132}" type="datetimeFigureOut">
              <a:rPr lang="en-IN" smtClean="0"/>
              <a:t>08-01-2023</a:t>
            </a:fld>
            <a:endParaRPr lang="en-IN"/>
          </a:p>
        </p:txBody>
      </p:sp>
      <p:sp>
        <p:nvSpPr>
          <p:cNvPr id="6" name="Footer Placeholder 5">
            <a:extLst>
              <a:ext uri="{FF2B5EF4-FFF2-40B4-BE49-F238E27FC236}">
                <a16:creationId xmlns:a16="http://schemas.microsoft.com/office/drawing/2014/main" id="{EF3734E3-4D19-D7CA-A4CD-7BA1C26CBF3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DFCB632-7011-C4F2-0355-BE2DE6A4CA41}"/>
              </a:ext>
            </a:extLst>
          </p:cNvPr>
          <p:cNvSpPr>
            <a:spLocks noGrp="1"/>
          </p:cNvSpPr>
          <p:nvPr>
            <p:ph type="sldNum" sz="quarter" idx="12"/>
          </p:nvPr>
        </p:nvSpPr>
        <p:spPr/>
        <p:txBody>
          <a:bodyPr/>
          <a:lstStyle/>
          <a:p>
            <a:fld id="{E271425D-7006-4B5D-8672-D403DB37F11B}" type="slidenum">
              <a:rPr lang="en-IN" smtClean="0"/>
              <a:t>‹#›</a:t>
            </a:fld>
            <a:endParaRPr lang="en-IN"/>
          </a:p>
        </p:txBody>
      </p:sp>
    </p:spTree>
    <p:extLst>
      <p:ext uri="{BB962C8B-B14F-4D97-AF65-F5344CB8AC3E}">
        <p14:creationId xmlns:p14="http://schemas.microsoft.com/office/powerpoint/2010/main" val="1251624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030A-FA76-55B7-A639-F2900521E5B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CBE6ABA-5D59-814F-DC30-0E43E4A1F7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D7F276-5A33-DD7A-3640-D89F618535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E5A209D-4451-7E48-E31B-67A0AAB57C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376D30-A840-C271-BCE6-2E40A26603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6F20267-916E-A8EA-10FD-FB9D52DFD6A1}"/>
              </a:ext>
            </a:extLst>
          </p:cNvPr>
          <p:cNvSpPr>
            <a:spLocks noGrp="1"/>
          </p:cNvSpPr>
          <p:nvPr>
            <p:ph type="dt" sz="half" idx="10"/>
          </p:nvPr>
        </p:nvSpPr>
        <p:spPr/>
        <p:txBody>
          <a:bodyPr/>
          <a:lstStyle/>
          <a:p>
            <a:fld id="{D0B6CB75-3BAE-4F68-837A-F8DEFFC62132}" type="datetimeFigureOut">
              <a:rPr lang="en-IN" smtClean="0"/>
              <a:t>08-01-2023</a:t>
            </a:fld>
            <a:endParaRPr lang="en-IN"/>
          </a:p>
        </p:txBody>
      </p:sp>
      <p:sp>
        <p:nvSpPr>
          <p:cNvPr id="8" name="Footer Placeholder 7">
            <a:extLst>
              <a:ext uri="{FF2B5EF4-FFF2-40B4-BE49-F238E27FC236}">
                <a16:creationId xmlns:a16="http://schemas.microsoft.com/office/drawing/2014/main" id="{1DCA413D-C348-963F-0549-C9A2A78D2DA2}"/>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D2706E0D-2A1E-3DAF-7102-1306E480D2BE}"/>
              </a:ext>
            </a:extLst>
          </p:cNvPr>
          <p:cNvSpPr>
            <a:spLocks noGrp="1"/>
          </p:cNvSpPr>
          <p:nvPr>
            <p:ph type="sldNum" sz="quarter" idx="12"/>
          </p:nvPr>
        </p:nvSpPr>
        <p:spPr/>
        <p:txBody>
          <a:bodyPr/>
          <a:lstStyle/>
          <a:p>
            <a:fld id="{E271425D-7006-4B5D-8672-D403DB37F11B}" type="slidenum">
              <a:rPr lang="en-IN" smtClean="0"/>
              <a:t>‹#›</a:t>
            </a:fld>
            <a:endParaRPr lang="en-IN"/>
          </a:p>
        </p:txBody>
      </p:sp>
    </p:spTree>
    <p:extLst>
      <p:ext uri="{BB962C8B-B14F-4D97-AF65-F5344CB8AC3E}">
        <p14:creationId xmlns:p14="http://schemas.microsoft.com/office/powerpoint/2010/main" val="430887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A2E4F-7771-0F4C-B472-50BEB1C6F9D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62C7F43D-7148-FAA1-C8D7-30D6E86D3913}"/>
              </a:ext>
            </a:extLst>
          </p:cNvPr>
          <p:cNvSpPr>
            <a:spLocks noGrp="1"/>
          </p:cNvSpPr>
          <p:nvPr>
            <p:ph type="dt" sz="half" idx="10"/>
          </p:nvPr>
        </p:nvSpPr>
        <p:spPr/>
        <p:txBody>
          <a:bodyPr/>
          <a:lstStyle/>
          <a:p>
            <a:fld id="{D0B6CB75-3BAE-4F68-837A-F8DEFFC62132}" type="datetimeFigureOut">
              <a:rPr lang="en-IN" smtClean="0"/>
              <a:t>08-01-2023</a:t>
            </a:fld>
            <a:endParaRPr lang="en-IN"/>
          </a:p>
        </p:txBody>
      </p:sp>
      <p:sp>
        <p:nvSpPr>
          <p:cNvPr id="4" name="Footer Placeholder 3">
            <a:extLst>
              <a:ext uri="{FF2B5EF4-FFF2-40B4-BE49-F238E27FC236}">
                <a16:creationId xmlns:a16="http://schemas.microsoft.com/office/drawing/2014/main" id="{77AA41C7-FFE5-94A1-0311-3CEF7F74C4DB}"/>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D8E4FAFC-B5BA-B258-BC0C-7BF352738729}"/>
              </a:ext>
            </a:extLst>
          </p:cNvPr>
          <p:cNvSpPr>
            <a:spLocks noGrp="1"/>
          </p:cNvSpPr>
          <p:nvPr>
            <p:ph type="sldNum" sz="quarter" idx="12"/>
          </p:nvPr>
        </p:nvSpPr>
        <p:spPr/>
        <p:txBody>
          <a:bodyPr/>
          <a:lstStyle/>
          <a:p>
            <a:fld id="{E271425D-7006-4B5D-8672-D403DB37F11B}" type="slidenum">
              <a:rPr lang="en-IN" smtClean="0"/>
              <a:t>‹#›</a:t>
            </a:fld>
            <a:endParaRPr lang="en-IN"/>
          </a:p>
        </p:txBody>
      </p:sp>
    </p:spTree>
    <p:extLst>
      <p:ext uri="{BB962C8B-B14F-4D97-AF65-F5344CB8AC3E}">
        <p14:creationId xmlns:p14="http://schemas.microsoft.com/office/powerpoint/2010/main" val="1876682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A29B6E-148D-EB50-F727-3EF645621913}"/>
              </a:ext>
            </a:extLst>
          </p:cNvPr>
          <p:cNvSpPr>
            <a:spLocks noGrp="1"/>
          </p:cNvSpPr>
          <p:nvPr>
            <p:ph type="dt" sz="half" idx="10"/>
          </p:nvPr>
        </p:nvSpPr>
        <p:spPr/>
        <p:txBody>
          <a:bodyPr/>
          <a:lstStyle/>
          <a:p>
            <a:fld id="{D0B6CB75-3BAE-4F68-837A-F8DEFFC62132}" type="datetimeFigureOut">
              <a:rPr lang="en-IN" smtClean="0"/>
              <a:t>08-01-2023</a:t>
            </a:fld>
            <a:endParaRPr lang="en-IN"/>
          </a:p>
        </p:txBody>
      </p:sp>
      <p:sp>
        <p:nvSpPr>
          <p:cNvPr id="3" name="Footer Placeholder 2">
            <a:extLst>
              <a:ext uri="{FF2B5EF4-FFF2-40B4-BE49-F238E27FC236}">
                <a16:creationId xmlns:a16="http://schemas.microsoft.com/office/drawing/2014/main" id="{8A75F716-D420-E021-0A78-EAB6F8114D3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B46C7440-03C7-B20C-3DBE-2A2FFDA675E9}"/>
              </a:ext>
            </a:extLst>
          </p:cNvPr>
          <p:cNvSpPr>
            <a:spLocks noGrp="1"/>
          </p:cNvSpPr>
          <p:nvPr>
            <p:ph type="sldNum" sz="quarter" idx="12"/>
          </p:nvPr>
        </p:nvSpPr>
        <p:spPr/>
        <p:txBody>
          <a:bodyPr/>
          <a:lstStyle/>
          <a:p>
            <a:fld id="{E271425D-7006-4B5D-8672-D403DB37F11B}" type="slidenum">
              <a:rPr lang="en-IN" smtClean="0"/>
              <a:t>‹#›</a:t>
            </a:fld>
            <a:endParaRPr lang="en-IN"/>
          </a:p>
        </p:txBody>
      </p:sp>
    </p:spTree>
    <p:extLst>
      <p:ext uri="{BB962C8B-B14F-4D97-AF65-F5344CB8AC3E}">
        <p14:creationId xmlns:p14="http://schemas.microsoft.com/office/powerpoint/2010/main" val="4121952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80A0C-6750-402D-09B9-F5F3D7F21E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67BCD3C-954C-45A4-3357-DE97D97DED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54A1343-657D-1D7B-AF4A-1828DBA48E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90589A-E47C-6E2D-8F09-65734E2C3C82}"/>
              </a:ext>
            </a:extLst>
          </p:cNvPr>
          <p:cNvSpPr>
            <a:spLocks noGrp="1"/>
          </p:cNvSpPr>
          <p:nvPr>
            <p:ph type="dt" sz="half" idx="10"/>
          </p:nvPr>
        </p:nvSpPr>
        <p:spPr/>
        <p:txBody>
          <a:bodyPr/>
          <a:lstStyle/>
          <a:p>
            <a:fld id="{D0B6CB75-3BAE-4F68-837A-F8DEFFC62132}" type="datetimeFigureOut">
              <a:rPr lang="en-IN" smtClean="0"/>
              <a:t>08-01-2023</a:t>
            </a:fld>
            <a:endParaRPr lang="en-IN"/>
          </a:p>
        </p:txBody>
      </p:sp>
      <p:sp>
        <p:nvSpPr>
          <p:cNvPr id="6" name="Footer Placeholder 5">
            <a:extLst>
              <a:ext uri="{FF2B5EF4-FFF2-40B4-BE49-F238E27FC236}">
                <a16:creationId xmlns:a16="http://schemas.microsoft.com/office/drawing/2014/main" id="{6F4AD410-979F-2C62-4D02-DAB349A7CB3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5E2E1F0-54DB-A7D0-64BA-FF2FAED5EC69}"/>
              </a:ext>
            </a:extLst>
          </p:cNvPr>
          <p:cNvSpPr>
            <a:spLocks noGrp="1"/>
          </p:cNvSpPr>
          <p:nvPr>
            <p:ph type="sldNum" sz="quarter" idx="12"/>
          </p:nvPr>
        </p:nvSpPr>
        <p:spPr/>
        <p:txBody>
          <a:bodyPr/>
          <a:lstStyle/>
          <a:p>
            <a:fld id="{E271425D-7006-4B5D-8672-D403DB37F11B}" type="slidenum">
              <a:rPr lang="en-IN" smtClean="0"/>
              <a:t>‹#›</a:t>
            </a:fld>
            <a:endParaRPr lang="en-IN"/>
          </a:p>
        </p:txBody>
      </p:sp>
    </p:spTree>
    <p:extLst>
      <p:ext uri="{BB962C8B-B14F-4D97-AF65-F5344CB8AC3E}">
        <p14:creationId xmlns:p14="http://schemas.microsoft.com/office/powerpoint/2010/main" val="1094302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CD3A6-A856-CA62-6F05-C38916D2EB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5FEBD12-6017-3700-D24D-754597AA80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D8CFB034-30E2-31CD-9D01-587AC0BAD1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CEC167-2CE1-0BA2-139B-26D40A39402A}"/>
              </a:ext>
            </a:extLst>
          </p:cNvPr>
          <p:cNvSpPr>
            <a:spLocks noGrp="1"/>
          </p:cNvSpPr>
          <p:nvPr>
            <p:ph type="dt" sz="half" idx="10"/>
          </p:nvPr>
        </p:nvSpPr>
        <p:spPr/>
        <p:txBody>
          <a:bodyPr/>
          <a:lstStyle/>
          <a:p>
            <a:fld id="{D0B6CB75-3BAE-4F68-837A-F8DEFFC62132}" type="datetimeFigureOut">
              <a:rPr lang="en-IN" smtClean="0"/>
              <a:t>08-01-2023</a:t>
            </a:fld>
            <a:endParaRPr lang="en-IN"/>
          </a:p>
        </p:txBody>
      </p:sp>
      <p:sp>
        <p:nvSpPr>
          <p:cNvPr id="6" name="Footer Placeholder 5">
            <a:extLst>
              <a:ext uri="{FF2B5EF4-FFF2-40B4-BE49-F238E27FC236}">
                <a16:creationId xmlns:a16="http://schemas.microsoft.com/office/drawing/2014/main" id="{13F7701A-4DE1-8833-BE32-EDB027E3B66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BFEFA20-B3BE-22F8-C8A1-8C914DC774EE}"/>
              </a:ext>
            </a:extLst>
          </p:cNvPr>
          <p:cNvSpPr>
            <a:spLocks noGrp="1"/>
          </p:cNvSpPr>
          <p:nvPr>
            <p:ph type="sldNum" sz="quarter" idx="12"/>
          </p:nvPr>
        </p:nvSpPr>
        <p:spPr/>
        <p:txBody>
          <a:bodyPr/>
          <a:lstStyle/>
          <a:p>
            <a:fld id="{E271425D-7006-4B5D-8672-D403DB37F11B}" type="slidenum">
              <a:rPr lang="en-IN" smtClean="0"/>
              <a:t>‹#›</a:t>
            </a:fld>
            <a:endParaRPr lang="en-IN"/>
          </a:p>
        </p:txBody>
      </p:sp>
    </p:spTree>
    <p:extLst>
      <p:ext uri="{BB962C8B-B14F-4D97-AF65-F5344CB8AC3E}">
        <p14:creationId xmlns:p14="http://schemas.microsoft.com/office/powerpoint/2010/main" val="2071549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8D4138-88C1-9692-F4D9-685328AAD8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A6AC33A-58AE-A724-408E-029E475343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1BF762E-B008-945A-558A-8AC3489C7B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B6CB75-3BAE-4F68-837A-F8DEFFC62132}" type="datetimeFigureOut">
              <a:rPr lang="en-IN" smtClean="0"/>
              <a:t>08-01-2023</a:t>
            </a:fld>
            <a:endParaRPr lang="en-IN"/>
          </a:p>
        </p:txBody>
      </p:sp>
      <p:sp>
        <p:nvSpPr>
          <p:cNvPr id="5" name="Footer Placeholder 4">
            <a:extLst>
              <a:ext uri="{FF2B5EF4-FFF2-40B4-BE49-F238E27FC236}">
                <a16:creationId xmlns:a16="http://schemas.microsoft.com/office/drawing/2014/main" id="{94C71E25-32A5-8D2A-B5F0-10173B8B8F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4B805093-6BB0-BC9F-9BD6-E647F9FFE2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71425D-7006-4B5D-8672-D403DB37F11B}" type="slidenum">
              <a:rPr lang="en-IN" smtClean="0"/>
              <a:t>‹#›</a:t>
            </a:fld>
            <a:endParaRPr lang="en-IN"/>
          </a:p>
        </p:txBody>
      </p:sp>
    </p:spTree>
    <p:extLst>
      <p:ext uri="{BB962C8B-B14F-4D97-AF65-F5344CB8AC3E}">
        <p14:creationId xmlns:p14="http://schemas.microsoft.com/office/powerpoint/2010/main" val="178653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investopedia.com/terms/p/price_level.as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E8C46190-C79F-2D96-6B6B-CD19F9FC7B69}"/>
              </a:ext>
            </a:extLst>
          </p:cNvPr>
          <p:cNvGrpSpPr/>
          <p:nvPr/>
        </p:nvGrpSpPr>
        <p:grpSpPr>
          <a:xfrm>
            <a:off x="1016840" y="806438"/>
            <a:ext cx="10158319" cy="4835646"/>
            <a:chOff x="143117" y="148892"/>
            <a:chExt cx="10158319" cy="4835646"/>
          </a:xfrm>
        </p:grpSpPr>
        <p:sp>
          <p:nvSpPr>
            <p:cNvPr id="5" name="TextBox 4">
              <a:extLst>
                <a:ext uri="{FF2B5EF4-FFF2-40B4-BE49-F238E27FC236}">
                  <a16:creationId xmlns:a16="http://schemas.microsoft.com/office/drawing/2014/main" id="{238C63B7-0ECF-A2E3-B520-AB50B458CC0C}"/>
                </a:ext>
              </a:extLst>
            </p:cNvPr>
            <p:cNvSpPr txBox="1"/>
            <p:nvPr/>
          </p:nvSpPr>
          <p:spPr>
            <a:xfrm>
              <a:off x="605756" y="2480714"/>
              <a:ext cx="9431676" cy="707886"/>
            </a:xfrm>
            <a:prstGeom prst="rect">
              <a:avLst/>
            </a:prstGeom>
            <a:noFill/>
          </p:spPr>
          <p:txBody>
            <a:bodyPr wrap="square" rtlCol="0">
              <a:spAutoFit/>
            </a:bodyPr>
            <a:lstStyle/>
            <a:p>
              <a:r>
                <a:rPr lang="en-US" sz="2000" b="1" i="1" dirty="0">
                  <a:latin typeface="Arial" panose="020B0604020202020204" pitchFamily="34" charset="0"/>
                  <a:cs typeface="Arial" panose="020B0604020202020204" pitchFamily="34" charset="0"/>
                </a:rPr>
                <a:t>                                     TOPIC-</a:t>
              </a:r>
              <a:r>
                <a:rPr lang="en-US" sz="2000" b="1" i="1" dirty="0">
                  <a:solidFill>
                    <a:srgbClr val="FF0000"/>
                  </a:solidFill>
                  <a:latin typeface="Arial" panose="020B0604020202020204" pitchFamily="34" charset="0"/>
                  <a:cs typeface="Arial" panose="020B0604020202020204" pitchFamily="34" charset="0"/>
                </a:rPr>
                <a:t>QUANTITY THEORY OF MONEY</a:t>
              </a:r>
            </a:p>
            <a:p>
              <a:r>
                <a:rPr lang="en-US" sz="2000" b="1" dirty="0">
                  <a:latin typeface="Arial" panose="020B0604020202020204" pitchFamily="34" charset="0"/>
                  <a:cs typeface="Arial" panose="020B0604020202020204" pitchFamily="34" charset="0"/>
                </a:rPr>
                <a:t>                      YEAR- FIRST     SEMESTER- 2   SESSION- 2020-2021</a:t>
              </a:r>
              <a:endParaRPr lang="en-IN" sz="2000" b="1"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CA505E0B-9F14-AE8B-757F-F4D336FD0720}"/>
                </a:ext>
              </a:extLst>
            </p:cNvPr>
            <p:cNvSpPr txBox="1"/>
            <p:nvPr/>
          </p:nvSpPr>
          <p:spPr>
            <a:xfrm>
              <a:off x="3280804" y="2084215"/>
              <a:ext cx="7020632"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PAPER NAME – </a:t>
              </a:r>
              <a:r>
                <a:rPr lang="en-US" sz="2000" b="1" dirty="0">
                  <a:solidFill>
                    <a:srgbClr val="0070C0"/>
                  </a:solidFill>
                  <a:latin typeface="Arial" panose="020B0604020202020204" pitchFamily="34" charset="0"/>
                  <a:cs typeface="Arial" panose="020B0604020202020204" pitchFamily="34" charset="0"/>
                </a:rPr>
                <a:t>MACROECONOMICS-I</a:t>
              </a:r>
              <a:endParaRPr lang="en-IN" sz="2000" b="1" dirty="0">
                <a:solidFill>
                  <a:srgbClr val="0070C0"/>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40597993-9A77-B9A3-3DCC-5BE672A7C72F}"/>
                </a:ext>
              </a:extLst>
            </p:cNvPr>
            <p:cNvSpPr txBox="1"/>
            <p:nvPr/>
          </p:nvSpPr>
          <p:spPr>
            <a:xfrm>
              <a:off x="2647350" y="3784209"/>
              <a:ext cx="7020632" cy="1200329"/>
            </a:xfrm>
            <a:prstGeom prst="rect">
              <a:avLst/>
            </a:prstGeom>
            <a:noFill/>
          </p:spPr>
          <p:txBody>
            <a:bodyPr wrap="square" rtlCol="0">
              <a:spAutoFit/>
            </a:bodyPr>
            <a:lstStyle/>
            <a:p>
              <a:r>
                <a:rPr lang="en-US" dirty="0"/>
                <a:t>PREPARED BY</a:t>
              </a:r>
            </a:p>
            <a:p>
              <a:r>
                <a:rPr lang="en-US" dirty="0"/>
                <a:t>DR. KAMALIKA CHAKRABORTY</a:t>
              </a:r>
            </a:p>
            <a:p>
              <a:r>
                <a:rPr lang="en-US" dirty="0"/>
                <a:t>ASSISTANT PROFESSOR (DEPARTMENT OF ECONOMICS)</a:t>
              </a:r>
            </a:p>
            <a:p>
              <a:r>
                <a:rPr lang="en-US" dirty="0"/>
                <a:t>KHATRA ADIBASI MAHAVIDYALAYA, BANKURA,WEST BENGAL</a:t>
              </a:r>
              <a:endParaRPr lang="en-IN" dirty="0"/>
            </a:p>
          </p:txBody>
        </p:sp>
        <p:pic>
          <p:nvPicPr>
            <p:cNvPr id="8" name="Picture 2" descr="Khatra Adibasi Mahavidyalaya, Bankura, Bankura, West Bengal, India, Group  ID:- Contact Address, Phone, EMail, Website, Courses Offered, Admission">
              <a:extLst>
                <a:ext uri="{FF2B5EF4-FFF2-40B4-BE49-F238E27FC236}">
                  <a16:creationId xmlns:a16="http://schemas.microsoft.com/office/drawing/2014/main" id="{04903226-6928-0A19-C6A3-13B8F3C9D4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117" y="148892"/>
              <a:ext cx="1937758" cy="128949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868F94EF-1FB4-FB6C-30A3-2B0D1171BD1A}"/>
                </a:ext>
              </a:extLst>
            </p:cNvPr>
            <p:cNvSpPr txBox="1"/>
            <p:nvPr/>
          </p:nvSpPr>
          <p:spPr>
            <a:xfrm>
              <a:off x="3626778" y="3184989"/>
              <a:ext cx="3140090" cy="369332"/>
            </a:xfrm>
            <a:prstGeom prst="rect">
              <a:avLst/>
            </a:prstGeom>
            <a:noFill/>
          </p:spPr>
          <p:txBody>
            <a:bodyPr wrap="none" rtlCol="0">
              <a:spAutoFit/>
            </a:bodyPr>
            <a:lstStyle/>
            <a:p>
              <a:r>
                <a:rPr lang="en-IN" dirty="0"/>
                <a:t>DATE OF LECTURE : 21/05/2021</a:t>
              </a:r>
            </a:p>
          </p:txBody>
        </p:sp>
        <p:sp>
          <p:nvSpPr>
            <p:cNvPr id="10" name="TextBox 9">
              <a:extLst>
                <a:ext uri="{FF2B5EF4-FFF2-40B4-BE49-F238E27FC236}">
                  <a16:creationId xmlns:a16="http://schemas.microsoft.com/office/drawing/2014/main" id="{AEEEA725-EBA1-D1A2-232F-8D4E71228E05}"/>
                </a:ext>
              </a:extLst>
            </p:cNvPr>
            <p:cNvSpPr txBox="1"/>
            <p:nvPr/>
          </p:nvSpPr>
          <p:spPr>
            <a:xfrm>
              <a:off x="3051239" y="1707662"/>
              <a:ext cx="6472718" cy="646331"/>
            </a:xfrm>
            <a:prstGeom prst="rect">
              <a:avLst/>
            </a:prstGeom>
            <a:noFill/>
          </p:spPr>
          <p:txBody>
            <a:bodyPr wrap="square" rtlCol="0">
              <a:spAutoFit/>
            </a:bodyPr>
            <a:lstStyle/>
            <a:p>
              <a:r>
                <a:rPr lang="en-IN" sz="2000" b="1" dirty="0">
                  <a:latin typeface="Arial" panose="020B0604020202020204" pitchFamily="34" charset="0"/>
                  <a:cs typeface="Arial" panose="020B0604020202020204" pitchFamily="34" charset="0"/>
                </a:rPr>
                <a:t>COURSE: B.Sc. (PROGRAMME) IN ECONOMICS</a:t>
              </a:r>
            </a:p>
            <a:p>
              <a:endParaRPr lang="en-IN" sz="1600" dirty="0"/>
            </a:p>
          </p:txBody>
        </p:sp>
      </p:grpSp>
    </p:spTree>
    <p:extLst>
      <p:ext uri="{BB962C8B-B14F-4D97-AF65-F5344CB8AC3E}">
        <p14:creationId xmlns:p14="http://schemas.microsoft.com/office/powerpoint/2010/main" val="1926286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1F0481-69F4-64F4-72FC-8E8DC25975EC}"/>
              </a:ext>
            </a:extLst>
          </p:cNvPr>
          <p:cNvSpPr txBox="1"/>
          <p:nvPr/>
        </p:nvSpPr>
        <p:spPr>
          <a:xfrm>
            <a:off x="390419" y="1047965"/>
            <a:ext cx="11455684" cy="1015663"/>
          </a:xfrm>
          <a:prstGeom prst="rect">
            <a:avLst/>
          </a:prstGeom>
          <a:noFill/>
        </p:spPr>
        <p:txBody>
          <a:bodyPr wrap="square">
            <a:spAutoFit/>
          </a:bodyPr>
          <a:lstStyle/>
          <a:p>
            <a:pPr algn="just"/>
            <a:r>
              <a:rPr lang="en-US" sz="2000" b="0" i="0" dirty="0">
                <a:solidFill>
                  <a:srgbClr val="111111"/>
                </a:solidFill>
                <a:effectLst/>
                <a:latin typeface="Arial" panose="020B0604020202020204" pitchFamily="34" charset="0"/>
                <a:cs typeface="Arial" panose="020B0604020202020204" pitchFamily="34" charset="0"/>
              </a:rPr>
              <a:t>According to the quantity theory of money, the general price level of goods and services is proportional to the money supply in an economy. According to the quantity theory of money, if the amount of money in an economy doubles, all else equal, </a:t>
            </a:r>
            <a:r>
              <a:rPr lang="en-US" sz="2000" b="0" i="0" strike="noStrike" dirty="0">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price levels</a:t>
            </a:r>
            <a:r>
              <a:rPr lang="en-US" sz="2000" b="0" i="0" dirty="0">
                <a:effectLst/>
                <a:latin typeface="Arial" panose="020B0604020202020204" pitchFamily="34" charset="0"/>
                <a:cs typeface="Arial" panose="020B0604020202020204" pitchFamily="34" charset="0"/>
              </a:rPr>
              <a:t> </a:t>
            </a:r>
            <a:r>
              <a:rPr lang="en-US" sz="2000" b="0" i="0" dirty="0">
                <a:solidFill>
                  <a:srgbClr val="111111"/>
                </a:solidFill>
                <a:effectLst/>
                <a:latin typeface="Arial" panose="020B0604020202020204" pitchFamily="34" charset="0"/>
                <a:cs typeface="Arial" panose="020B0604020202020204" pitchFamily="34" charset="0"/>
              </a:rPr>
              <a:t>will also double. </a:t>
            </a:r>
            <a:endParaRPr lang="en-IN" sz="20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BA388F34-3A89-D810-A23A-1727FB16B2DE}"/>
              </a:ext>
            </a:extLst>
          </p:cNvPr>
          <p:cNvSpPr txBox="1"/>
          <p:nvPr/>
        </p:nvSpPr>
        <p:spPr>
          <a:xfrm>
            <a:off x="390419" y="616449"/>
            <a:ext cx="8756150" cy="461665"/>
          </a:xfrm>
          <a:prstGeom prst="rect">
            <a:avLst/>
          </a:prstGeom>
          <a:noFill/>
        </p:spPr>
        <p:txBody>
          <a:bodyPr wrap="square">
            <a:spAutoFit/>
          </a:bodyPr>
          <a:lstStyle/>
          <a:p>
            <a:pPr algn="just"/>
            <a:r>
              <a:rPr lang="en-US" sz="2400" b="1" dirty="0">
                <a:solidFill>
                  <a:srgbClr val="202124"/>
                </a:solidFill>
                <a:latin typeface="arial" panose="020B0604020202020204" pitchFamily="34" charset="0"/>
              </a:rPr>
              <a:t>INTRODUCTION</a:t>
            </a:r>
            <a:endParaRPr lang="en-US" sz="2400" b="1" i="0" dirty="0">
              <a:solidFill>
                <a:srgbClr val="202124"/>
              </a:solidFill>
              <a:effectLst/>
              <a:latin typeface="arial" panose="020B0604020202020204" pitchFamily="34" charset="0"/>
            </a:endParaRPr>
          </a:p>
        </p:txBody>
      </p:sp>
      <p:sp>
        <p:nvSpPr>
          <p:cNvPr id="8" name="TextBox 7">
            <a:extLst>
              <a:ext uri="{FF2B5EF4-FFF2-40B4-BE49-F238E27FC236}">
                <a16:creationId xmlns:a16="http://schemas.microsoft.com/office/drawing/2014/main" id="{F1C2FBDF-93B7-7A06-BC5A-D3C512E918A4}"/>
              </a:ext>
            </a:extLst>
          </p:cNvPr>
          <p:cNvSpPr txBox="1"/>
          <p:nvPr/>
        </p:nvSpPr>
        <p:spPr>
          <a:xfrm>
            <a:off x="472611" y="2495144"/>
            <a:ext cx="8673957" cy="461665"/>
          </a:xfrm>
          <a:prstGeom prst="rect">
            <a:avLst/>
          </a:prstGeom>
          <a:noFill/>
        </p:spPr>
        <p:txBody>
          <a:bodyPr wrap="square">
            <a:spAutoFit/>
          </a:bodyPr>
          <a:lstStyle/>
          <a:p>
            <a:pPr algn="just"/>
            <a:r>
              <a:rPr lang="en-US" sz="2400" b="1" i="0" dirty="0">
                <a:solidFill>
                  <a:srgbClr val="202124"/>
                </a:solidFill>
                <a:effectLst/>
                <a:latin typeface="arial" panose="020B0604020202020204" pitchFamily="34" charset="0"/>
              </a:rPr>
              <a:t>FISHER’S EQUATION OF EXCHANGE</a:t>
            </a:r>
          </a:p>
        </p:txBody>
      </p:sp>
      <p:sp>
        <p:nvSpPr>
          <p:cNvPr id="10" name="TextBox 9">
            <a:extLst>
              <a:ext uri="{FF2B5EF4-FFF2-40B4-BE49-F238E27FC236}">
                <a16:creationId xmlns:a16="http://schemas.microsoft.com/office/drawing/2014/main" id="{D9BC5068-A59C-C7DF-91D7-1DF3EBB909B6}"/>
              </a:ext>
            </a:extLst>
          </p:cNvPr>
          <p:cNvSpPr txBox="1"/>
          <p:nvPr/>
        </p:nvSpPr>
        <p:spPr>
          <a:xfrm>
            <a:off x="390419" y="3067710"/>
            <a:ext cx="11578974" cy="1015663"/>
          </a:xfrm>
          <a:prstGeom prst="rect">
            <a:avLst/>
          </a:prstGeom>
          <a:noFill/>
        </p:spPr>
        <p:txBody>
          <a:bodyPr wrap="square">
            <a:spAutoFit/>
          </a:bodyPr>
          <a:lstStyle/>
          <a:p>
            <a:pPr algn="just"/>
            <a:r>
              <a:rPr lang="en-US" sz="2000" b="0" i="0" dirty="0">
                <a:solidFill>
                  <a:srgbClr val="000000"/>
                </a:solidFill>
                <a:effectLst/>
                <a:latin typeface="Arial" panose="020B0604020202020204" pitchFamily="34" charset="0"/>
                <a:cs typeface="Arial" panose="020B0604020202020204" pitchFamily="34" charset="0"/>
              </a:rPr>
              <a:t>According to Fisher, “Other things remaining unchanged, as the quantity of money in circulation      increases, the price level also increases in direct proportion and the value of money decreases and vice versa”.</a:t>
            </a:r>
            <a:endParaRPr lang="en-IN" sz="2000"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594E49CC-BB4D-3427-ACF5-7B65E90A21FD}"/>
              </a:ext>
            </a:extLst>
          </p:cNvPr>
          <p:cNvSpPr txBox="1"/>
          <p:nvPr/>
        </p:nvSpPr>
        <p:spPr>
          <a:xfrm>
            <a:off x="1438381" y="4348791"/>
            <a:ext cx="6454739" cy="400110"/>
          </a:xfrm>
          <a:prstGeom prst="rect">
            <a:avLst/>
          </a:prstGeom>
          <a:noFill/>
        </p:spPr>
        <p:txBody>
          <a:bodyPr wrap="square">
            <a:spAutoFit/>
          </a:bodyPr>
          <a:lstStyle/>
          <a:p>
            <a:r>
              <a:rPr lang="en-IN" sz="2000" b="0" i="0" dirty="0">
                <a:solidFill>
                  <a:srgbClr val="000000"/>
                </a:solidFill>
                <a:effectLst/>
                <a:latin typeface="Arial" panose="020B0604020202020204" pitchFamily="34" charset="0"/>
                <a:cs typeface="Arial" panose="020B0604020202020204" pitchFamily="34" charset="0"/>
              </a:rPr>
              <a:t>MV = PT or P = MV/T</a:t>
            </a:r>
            <a:endParaRPr lang="en-IN" sz="2000"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FCEEF366-CF3A-AA9E-F586-EC1864EFC08B}"/>
              </a:ext>
            </a:extLst>
          </p:cNvPr>
          <p:cNvSpPr txBox="1"/>
          <p:nvPr/>
        </p:nvSpPr>
        <p:spPr>
          <a:xfrm>
            <a:off x="739739" y="3976099"/>
            <a:ext cx="5033814" cy="400110"/>
          </a:xfrm>
          <a:prstGeom prst="rect">
            <a:avLst/>
          </a:prstGeom>
          <a:noFill/>
        </p:spPr>
        <p:txBody>
          <a:bodyPr wrap="none" rtlCol="0">
            <a:spAutoFit/>
          </a:bodyPr>
          <a:lstStyle/>
          <a:p>
            <a:r>
              <a:rPr lang="en-IN" sz="2000" dirty="0">
                <a:latin typeface="Arial" panose="020B0604020202020204" pitchFamily="34" charset="0"/>
                <a:cs typeface="Arial" panose="020B0604020202020204" pitchFamily="34" charset="0"/>
              </a:rPr>
              <a:t>Fisher’s equation of exchange is given by :</a:t>
            </a:r>
          </a:p>
        </p:txBody>
      </p:sp>
      <p:sp>
        <p:nvSpPr>
          <p:cNvPr id="15" name="TextBox 14">
            <a:extLst>
              <a:ext uri="{FF2B5EF4-FFF2-40B4-BE49-F238E27FC236}">
                <a16:creationId xmlns:a16="http://schemas.microsoft.com/office/drawing/2014/main" id="{FEDA4739-DA65-90A1-B513-CB1258638DC9}"/>
              </a:ext>
            </a:extLst>
          </p:cNvPr>
          <p:cNvSpPr txBox="1"/>
          <p:nvPr/>
        </p:nvSpPr>
        <p:spPr>
          <a:xfrm rot="10800000" flipV="1">
            <a:off x="472610" y="4660376"/>
            <a:ext cx="11373492" cy="707886"/>
          </a:xfrm>
          <a:prstGeom prst="rect">
            <a:avLst/>
          </a:prstGeom>
          <a:noFill/>
        </p:spPr>
        <p:txBody>
          <a:bodyPr wrap="square">
            <a:spAutoFit/>
          </a:bodyPr>
          <a:lstStyle/>
          <a:p>
            <a:pPr algn="just"/>
            <a:r>
              <a:rPr lang="en-US" sz="2000" b="0" i="0" dirty="0">
                <a:solidFill>
                  <a:srgbClr val="000000"/>
                </a:solidFill>
                <a:effectLst/>
                <a:latin typeface="Arial" panose="020B0604020202020204" pitchFamily="34" charset="0"/>
                <a:cs typeface="Arial" panose="020B0604020202020204" pitchFamily="34" charset="0"/>
              </a:rPr>
              <a:t>The supply of money consists of the quantity of money in existence (M) multiplied by the number of times this money changes hands, i.e., the velocity of money (V).</a:t>
            </a:r>
            <a:endParaRPr lang="en-IN" sz="2000" dirty="0">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8E10013F-103D-34FE-D520-6BD2D2AE8DFD}"/>
              </a:ext>
            </a:extLst>
          </p:cNvPr>
          <p:cNvSpPr txBox="1"/>
          <p:nvPr/>
        </p:nvSpPr>
        <p:spPr>
          <a:xfrm>
            <a:off x="390418" y="5530818"/>
            <a:ext cx="11455684" cy="707886"/>
          </a:xfrm>
          <a:prstGeom prst="rect">
            <a:avLst/>
          </a:prstGeom>
          <a:noFill/>
        </p:spPr>
        <p:txBody>
          <a:bodyPr wrap="square">
            <a:spAutoFit/>
          </a:bodyPr>
          <a:lstStyle/>
          <a:p>
            <a:pPr algn="just"/>
            <a:r>
              <a:rPr lang="en-US" sz="2000" b="0" i="0" dirty="0">
                <a:solidFill>
                  <a:srgbClr val="000000"/>
                </a:solidFill>
                <a:effectLst/>
                <a:latin typeface="Arial" panose="020B0604020202020204" pitchFamily="34" charset="0"/>
                <a:cs typeface="Arial" panose="020B0604020202020204" pitchFamily="34" charset="0"/>
              </a:rPr>
              <a:t>The demand for money is equal to the total market value of all goods and services transacted. It is obtained by multiplying total number of transactions(T) by average price level (P)</a:t>
            </a:r>
            <a:endParaRPr lang="en-IN"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4823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14A2248-B299-A034-C5C0-1754E9DFECF7}"/>
              </a:ext>
            </a:extLst>
          </p:cNvPr>
          <p:cNvSpPr txBox="1"/>
          <p:nvPr/>
        </p:nvSpPr>
        <p:spPr>
          <a:xfrm>
            <a:off x="493161" y="1037690"/>
            <a:ext cx="11342668" cy="1015663"/>
          </a:xfrm>
          <a:prstGeom prst="rect">
            <a:avLst/>
          </a:prstGeom>
          <a:noFill/>
        </p:spPr>
        <p:txBody>
          <a:bodyPr wrap="square">
            <a:spAutoFit/>
          </a:bodyPr>
          <a:lstStyle/>
          <a:p>
            <a:pPr algn="just"/>
            <a:r>
              <a:rPr lang="en-US" sz="2000" b="0" i="0">
                <a:solidFill>
                  <a:srgbClr val="000000"/>
                </a:solidFill>
                <a:effectLst/>
                <a:latin typeface="Arial" panose="020B0604020202020204" pitchFamily="34" charset="0"/>
                <a:cs typeface="Arial" panose="020B0604020202020204" pitchFamily="34" charset="0"/>
              </a:rPr>
              <a:t>Fisher’s equation of exchange represents equality between the supply of money or the total value of money expenditures in all transactions and the demand for money or the total value of all items transacted.</a:t>
            </a:r>
            <a:endParaRPr lang="en-IN" sz="20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6F4AF2C6-534C-70DC-47EF-720F793E367C}"/>
              </a:ext>
            </a:extLst>
          </p:cNvPr>
          <p:cNvSpPr txBox="1"/>
          <p:nvPr/>
        </p:nvSpPr>
        <p:spPr>
          <a:xfrm>
            <a:off x="493160" y="328774"/>
            <a:ext cx="8653408" cy="461665"/>
          </a:xfrm>
          <a:prstGeom prst="rect">
            <a:avLst/>
          </a:prstGeom>
          <a:noFill/>
        </p:spPr>
        <p:txBody>
          <a:bodyPr wrap="square">
            <a:spAutoFit/>
          </a:bodyPr>
          <a:lstStyle/>
          <a:p>
            <a:pPr algn="just"/>
            <a:r>
              <a:rPr lang="en-US" sz="2400" b="1" i="0" dirty="0">
                <a:solidFill>
                  <a:srgbClr val="202124"/>
                </a:solidFill>
                <a:effectLst/>
                <a:latin typeface="arial" panose="020B0604020202020204" pitchFamily="34" charset="0"/>
              </a:rPr>
              <a:t>FISHER’S EQUATION OF EXCHANGE (CONTD.)</a:t>
            </a:r>
          </a:p>
        </p:txBody>
      </p:sp>
      <p:sp>
        <p:nvSpPr>
          <p:cNvPr id="8" name="TextBox 7">
            <a:extLst>
              <a:ext uri="{FF2B5EF4-FFF2-40B4-BE49-F238E27FC236}">
                <a16:creationId xmlns:a16="http://schemas.microsoft.com/office/drawing/2014/main" id="{C17F5850-8F2A-973A-5B67-2A1EF426CE0F}"/>
              </a:ext>
            </a:extLst>
          </p:cNvPr>
          <p:cNvSpPr txBox="1"/>
          <p:nvPr/>
        </p:nvSpPr>
        <p:spPr>
          <a:xfrm>
            <a:off x="606174" y="2382278"/>
            <a:ext cx="11106363" cy="707886"/>
          </a:xfrm>
          <a:prstGeom prst="rect">
            <a:avLst/>
          </a:prstGeom>
          <a:noFill/>
        </p:spPr>
        <p:txBody>
          <a:bodyPr wrap="square">
            <a:spAutoFit/>
          </a:bodyPr>
          <a:lstStyle/>
          <a:p>
            <a:pPr algn="just"/>
            <a:r>
              <a:rPr lang="en-US" sz="2000" b="0" i="0" dirty="0">
                <a:solidFill>
                  <a:srgbClr val="000000"/>
                </a:solidFill>
                <a:effectLst/>
                <a:latin typeface="Arial" panose="020B0604020202020204" pitchFamily="34" charset="0"/>
                <a:cs typeface="Arial" panose="020B0604020202020204" pitchFamily="34" charset="0"/>
              </a:rPr>
              <a:t>Irving Fisher further extended the equation of exchange so as to include demand (bank) deposits (M’) and their velocity, (V’) in the total supply of money.</a:t>
            </a:r>
            <a:endParaRPr lang="en-IN" sz="200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691EF6E1-D543-F433-40B3-1AF677468FB5}"/>
              </a:ext>
            </a:extLst>
          </p:cNvPr>
          <p:cNvSpPr txBox="1"/>
          <p:nvPr/>
        </p:nvSpPr>
        <p:spPr>
          <a:xfrm>
            <a:off x="2505282" y="3767837"/>
            <a:ext cx="7699523" cy="369332"/>
          </a:xfrm>
          <a:prstGeom prst="rect">
            <a:avLst/>
          </a:prstGeom>
          <a:noFill/>
        </p:spPr>
        <p:txBody>
          <a:bodyPr wrap="square">
            <a:spAutoFit/>
          </a:bodyPr>
          <a:lstStyle/>
          <a:p>
            <a:r>
              <a:rPr lang="en-US" b="1" i="0" dirty="0">
                <a:solidFill>
                  <a:srgbClr val="424142"/>
                </a:solidFill>
                <a:effectLst/>
                <a:latin typeface="Georgia" panose="02040502050405020303" pitchFamily="18" charset="0"/>
              </a:rPr>
              <a:t>Thus, the equation of exchange becomes:</a:t>
            </a:r>
            <a:endParaRPr lang="en-IN" dirty="0"/>
          </a:p>
        </p:txBody>
      </p:sp>
      <p:pic>
        <p:nvPicPr>
          <p:cNvPr id="1026" name="Picture 2">
            <a:extLst>
              <a:ext uri="{FF2B5EF4-FFF2-40B4-BE49-F238E27FC236}">
                <a16:creationId xmlns:a16="http://schemas.microsoft.com/office/drawing/2014/main" id="{D4C7A803-0E30-2823-D5D4-F8F8AD8C2B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5378" y="4374811"/>
            <a:ext cx="4668803" cy="88006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3A8E804D-145F-547F-0A9F-347B3FEE577E}"/>
              </a:ext>
            </a:extLst>
          </p:cNvPr>
          <p:cNvSpPr txBox="1"/>
          <p:nvPr/>
        </p:nvSpPr>
        <p:spPr>
          <a:xfrm>
            <a:off x="476034" y="5317944"/>
            <a:ext cx="11236503" cy="1015663"/>
          </a:xfrm>
          <a:prstGeom prst="rect">
            <a:avLst/>
          </a:prstGeom>
          <a:noFill/>
        </p:spPr>
        <p:txBody>
          <a:bodyPr wrap="square" rtlCol="0">
            <a:spAutoFit/>
          </a:bodyPr>
          <a:lstStyle/>
          <a:p>
            <a:pPr algn="just"/>
            <a:r>
              <a:rPr lang="en-IN" sz="2000" dirty="0">
                <a:latin typeface="Arial" panose="020B0604020202020204" pitchFamily="34" charset="0"/>
                <a:cs typeface="Arial" panose="020B0604020202020204" pitchFamily="34" charset="0"/>
              </a:rPr>
              <a:t>Income version of Fisher’s theory is given by MV=PY </a:t>
            </a:r>
            <a:r>
              <a:rPr lang="en-US" sz="2000" b="0" i="0" dirty="0">
                <a:solidFill>
                  <a:srgbClr val="424142"/>
                </a:solidFill>
                <a:effectLst/>
                <a:latin typeface="Arial" panose="020B0604020202020204" pitchFamily="34" charset="0"/>
                <a:cs typeface="Arial" panose="020B0604020202020204" pitchFamily="34" charset="0"/>
              </a:rPr>
              <a:t>Where Y is real income and V is now the income velocity of circulation. Here V shows the number of times a unit of money circulates as income.</a:t>
            </a:r>
            <a:endParaRPr lang="en-IN"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5714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F3AEA0D-D087-C423-36FA-B82E468C3FD4}"/>
              </a:ext>
            </a:extLst>
          </p:cNvPr>
          <p:cNvSpPr txBox="1"/>
          <p:nvPr/>
        </p:nvSpPr>
        <p:spPr>
          <a:xfrm>
            <a:off x="554805" y="421240"/>
            <a:ext cx="8776698" cy="461665"/>
          </a:xfrm>
          <a:prstGeom prst="rect">
            <a:avLst/>
          </a:prstGeom>
          <a:noFill/>
        </p:spPr>
        <p:txBody>
          <a:bodyPr wrap="square">
            <a:spAutoFit/>
          </a:bodyPr>
          <a:lstStyle/>
          <a:p>
            <a:pPr algn="just"/>
            <a:r>
              <a:rPr lang="en-US" sz="2400" b="1" i="0" dirty="0">
                <a:solidFill>
                  <a:srgbClr val="202124"/>
                </a:solidFill>
                <a:effectLst/>
                <a:latin typeface="arial" panose="020B0604020202020204" pitchFamily="34" charset="0"/>
              </a:rPr>
              <a:t>CAMBRIDGE EQUATION OF EXCHANGE</a:t>
            </a:r>
          </a:p>
        </p:txBody>
      </p:sp>
      <p:sp>
        <p:nvSpPr>
          <p:cNvPr id="6" name="TextBox 5">
            <a:extLst>
              <a:ext uri="{FF2B5EF4-FFF2-40B4-BE49-F238E27FC236}">
                <a16:creationId xmlns:a16="http://schemas.microsoft.com/office/drawing/2014/main" id="{46C15B1F-AB15-68A6-B0E6-9CDC75DE9EE9}"/>
              </a:ext>
            </a:extLst>
          </p:cNvPr>
          <p:cNvSpPr txBox="1"/>
          <p:nvPr/>
        </p:nvSpPr>
        <p:spPr>
          <a:xfrm>
            <a:off x="626723" y="1007539"/>
            <a:ext cx="11332395" cy="707886"/>
          </a:xfrm>
          <a:prstGeom prst="rect">
            <a:avLst/>
          </a:prstGeom>
          <a:noFill/>
        </p:spPr>
        <p:txBody>
          <a:bodyPr wrap="square">
            <a:spAutoFit/>
          </a:bodyPr>
          <a:lstStyle/>
          <a:p>
            <a:pPr algn="just"/>
            <a:r>
              <a:rPr lang="en-US" sz="2000" b="0" i="0" dirty="0">
                <a:solidFill>
                  <a:srgbClr val="424142"/>
                </a:solidFill>
                <a:effectLst/>
                <a:latin typeface="Arial" panose="020B0604020202020204" pitchFamily="34" charset="0"/>
                <a:cs typeface="Arial" panose="020B0604020202020204" pitchFamily="34" charset="0"/>
              </a:rPr>
              <a:t>The Cambridge economists—like Alfred Marshall and A. C. Pigou—presented an alter­native to Fisher’s version of Quantity Theory.</a:t>
            </a:r>
            <a:endParaRPr lang="en-IN" sz="20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818A4659-17A0-D588-B985-AAE53B4A2B54}"/>
              </a:ext>
            </a:extLst>
          </p:cNvPr>
          <p:cNvSpPr txBox="1"/>
          <p:nvPr/>
        </p:nvSpPr>
        <p:spPr>
          <a:xfrm>
            <a:off x="626722" y="2085654"/>
            <a:ext cx="11352945" cy="707886"/>
          </a:xfrm>
          <a:prstGeom prst="rect">
            <a:avLst/>
          </a:prstGeom>
          <a:noFill/>
        </p:spPr>
        <p:txBody>
          <a:bodyPr wrap="square">
            <a:spAutoFit/>
          </a:bodyPr>
          <a:lstStyle/>
          <a:p>
            <a:pPr algn="just"/>
            <a:r>
              <a:rPr lang="en-US" sz="2000" b="0" i="0" dirty="0">
                <a:solidFill>
                  <a:srgbClr val="424142"/>
                </a:solidFill>
                <a:effectLst/>
                <a:latin typeface="Arial" panose="020B0604020202020204" pitchFamily="34" charset="0"/>
                <a:cs typeface="Arial" panose="020B0604020202020204" pitchFamily="34" charset="0"/>
              </a:rPr>
              <a:t>Formally, the Cambridge equation is identical with the income version of Fisher’s equation: M = </a:t>
            </a:r>
            <a:r>
              <a:rPr lang="en-US" sz="2000" b="0" i="0" dirty="0" err="1">
                <a:solidFill>
                  <a:srgbClr val="424142"/>
                </a:solidFill>
                <a:effectLst/>
                <a:latin typeface="Arial" panose="020B0604020202020204" pitchFamily="34" charset="0"/>
                <a:cs typeface="Arial" panose="020B0604020202020204" pitchFamily="34" charset="0"/>
              </a:rPr>
              <a:t>kPY</a:t>
            </a:r>
            <a:r>
              <a:rPr lang="en-US" sz="2000" b="0" i="0" dirty="0">
                <a:solidFill>
                  <a:srgbClr val="424142"/>
                </a:solidFill>
                <a:effectLst/>
                <a:latin typeface="Arial" panose="020B0604020202020204" pitchFamily="34" charset="0"/>
                <a:cs typeface="Arial" panose="020B0604020202020204" pitchFamily="34" charset="0"/>
              </a:rPr>
              <a:t>, where k = 1/V in the Fisher’s equation.</a:t>
            </a:r>
            <a:endParaRPr lang="en-IN" sz="200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A72E1458-8DEC-BD5C-3B7B-A385F1CC771E}"/>
              </a:ext>
            </a:extLst>
          </p:cNvPr>
          <p:cNvSpPr txBox="1"/>
          <p:nvPr/>
        </p:nvSpPr>
        <p:spPr>
          <a:xfrm>
            <a:off x="716621" y="3294547"/>
            <a:ext cx="10944547" cy="1631216"/>
          </a:xfrm>
          <a:prstGeom prst="rect">
            <a:avLst/>
          </a:prstGeom>
          <a:noFill/>
        </p:spPr>
        <p:txBody>
          <a:bodyPr wrap="square">
            <a:spAutoFit/>
          </a:bodyPr>
          <a:lstStyle/>
          <a:p>
            <a:pPr algn="just"/>
            <a:r>
              <a:rPr lang="en-US" sz="2000" dirty="0">
                <a:latin typeface="Arial" panose="020B0604020202020204" pitchFamily="34" charset="0"/>
                <a:cs typeface="Arial" panose="020B0604020202020204" pitchFamily="34" charset="0"/>
              </a:rPr>
              <a:t>k and Y are determined independently of the money supply. With k constant given by the transaction demand for money and Y constant because of full employment, increase or decrease in money supply leads to a proportional increase and decrease in price level. This conclusion holds for </a:t>
            </a:r>
            <a:r>
              <a:rPr lang="en-US" sz="2000" dirty="0" err="1">
                <a:latin typeface="Arial" panose="020B0604020202020204" pitchFamily="34" charset="0"/>
                <a:cs typeface="Arial" panose="020B0604020202020204" pitchFamily="34" charset="0"/>
              </a:rPr>
              <a:t>Fisherian</a:t>
            </a:r>
            <a:r>
              <a:rPr lang="en-US" sz="2000" dirty="0">
                <a:latin typeface="Arial" panose="020B0604020202020204" pitchFamily="34" charset="0"/>
                <a:cs typeface="Arial" panose="020B0604020202020204" pitchFamily="34" charset="0"/>
              </a:rPr>
              <a:t> version also. Note that Cambridge ‘k’ and </a:t>
            </a:r>
            <a:r>
              <a:rPr lang="en-US" sz="2000" dirty="0" err="1">
                <a:latin typeface="Arial" panose="020B0604020202020204" pitchFamily="34" charset="0"/>
                <a:cs typeface="Arial" panose="020B0604020202020204" pitchFamily="34" charset="0"/>
              </a:rPr>
              <a:t>Fisherian</a:t>
            </a:r>
            <a:r>
              <a:rPr lang="en-US" sz="2000" dirty="0">
                <a:latin typeface="Arial" panose="020B0604020202020204" pitchFamily="34" charset="0"/>
                <a:cs typeface="Arial" panose="020B0604020202020204" pitchFamily="34" charset="0"/>
              </a:rPr>
              <a:t> V are reciprocals of one another, that is, 1/k is the same as V in Fisher’s equation.</a:t>
            </a:r>
            <a:endParaRPr lang="en-IN"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7200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22F87EE1-DC42-757A-EF7E-4AE28E442768}"/>
              </a:ext>
            </a:extLst>
          </p:cNvPr>
          <p:cNvSpPr>
            <a:spLocks noChangeArrowheads="1"/>
          </p:cNvSpPr>
          <p:nvPr/>
        </p:nvSpPr>
        <p:spPr bwMode="auto">
          <a:xfrm rot="10800000" flipV="1">
            <a:off x="102741" y="28916"/>
            <a:ext cx="11609798" cy="615553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0000"/>
                </a:solidFill>
                <a:effectLst/>
                <a:cs typeface="Arial" panose="020B0604020202020204" pitchFamily="34" charset="0"/>
              </a:rPr>
              <a:t>Important dissimilarities between the two approaches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0000"/>
                </a:solidFill>
                <a:effectLst/>
                <a:cs typeface="Arial" panose="020B0604020202020204" pitchFamily="34" charset="0"/>
              </a:rPr>
              <a:t>1. Relative Importance on Supply and Demand for Money:</a:t>
            </a:r>
            <a:endParaRPr kumimoji="0" lang="en-US" altLang="en-US" sz="20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cs typeface="Arial" panose="020B0604020202020204" pitchFamily="34" charset="0"/>
              </a:rPr>
              <a:t>Fisher’s approach stresses the supply of money, whereas, the Cambridge approach lays more emphasis on the demand for money to hold cash.</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0000"/>
                </a:solidFill>
                <a:effectLst/>
                <a:cs typeface="Arial" panose="020B0604020202020204" pitchFamily="34" charset="0"/>
              </a:rPr>
              <a:t>2. Definition of Money:</a:t>
            </a:r>
            <a:endParaRPr kumimoji="0" lang="en-US" altLang="en-US" sz="20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cs typeface="Arial" panose="020B0604020202020204" pitchFamily="34" charset="0"/>
              </a:rPr>
              <a:t>The two approaches use different definitions of money. The Fisher’s version </a:t>
            </a:r>
            <a:r>
              <a:rPr kumimoji="0" lang="en-US" altLang="en-US" sz="2000" b="0" i="0" u="none" strike="noStrike" cap="none" normalizeH="0" baseline="0" dirty="0" err="1">
                <a:ln>
                  <a:noFill/>
                </a:ln>
                <a:solidFill>
                  <a:srgbClr val="000000"/>
                </a:solidFill>
                <a:effectLst/>
                <a:cs typeface="Arial" panose="020B0604020202020204" pitchFamily="34" charset="0"/>
              </a:rPr>
              <a:t>emphasises</a:t>
            </a:r>
            <a:r>
              <a:rPr kumimoji="0" lang="en-US" altLang="en-US" sz="2000" b="0" i="0" u="none" strike="noStrike" cap="none" normalizeH="0" baseline="0" dirty="0">
                <a:ln>
                  <a:noFill/>
                </a:ln>
                <a:solidFill>
                  <a:srgbClr val="000000"/>
                </a:solidFill>
                <a:effectLst/>
                <a:cs typeface="Arial" panose="020B0604020202020204" pitchFamily="34" charset="0"/>
              </a:rPr>
              <a:t> the medium of exchange function of money, whereas the Cambridge approach stresses on the store of value function of money.</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0000"/>
                </a:solidFill>
                <a:effectLst/>
                <a:cs typeface="Arial" panose="020B0604020202020204" pitchFamily="34" charset="0"/>
              </a:rPr>
              <a:t>3. Flow and Stock Concepts:</a:t>
            </a:r>
            <a:endParaRPr kumimoji="0" lang="en-US" altLang="en-US" sz="20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cs typeface="Arial" panose="020B0604020202020204" pitchFamily="34" charset="0"/>
              </a:rPr>
              <a:t>The </a:t>
            </a:r>
            <a:r>
              <a:rPr kumimoji="0" lang="en-US" altLang="en-US" sz="2000" b="0" i="0" u="none" strike="noStrike" cap="none" normalizeH="0" baseline="0" dirty="0" err="1">
                <a:ln>
                  <a:noFill/>
                </a:ln>
                <a:solidFill>
                  <a:srgbClr val="000000"/>
                </a:solidFill>
                <a:effectLst/>
                <a:cs typeface="Arial" panose="020B0604020202020204" pitchFamily="34" charset="0"/>
              </a:rPr>
              <a:t>Fisherian</a:t>
            </a:r>
            <a:r>
              <a:rPr kumimoji="0" lang="en-US" altLang="en-US" sz="2000" b="0" i="0" u="none" strike="noStrike" cap="none" normalizeH="0" baseline="0" dirty="0">
                <a:ln>
                  <a:noFill/>
                </a:ln>
                <a:solidFill>
                  <a:srgbClr val="000000"/>
                </a:solidFill>
                <a:effectLst/>
                <a:cs typeface="Arial" panose="020B0604020202020204" pitchFamily="34" charset="0"/>
              </a:rPr>
              <a:t> approach regards mone</a:t>
            </a:r>
            <a:r>
              <a:rPr kumimoji="0" lang="en-US" altLang="en-US" sz="2000" b="0" i="0" u="none" strike="noStrike" cap="none" normalizeH="0" baseline="0" dirty="0" bmk="">
                <a:ln>
                  <a:noFill/>
                </a:ln>
                <a:solidFill>
                  <a:srgbClr val="000000"/>
                </a:solidFill>
                <a:effectLst/>
                <a:cs typeface="Arial" panose="020B0604020202020204" pitchFamily="34" charset="0"/>
              </a:rPr>
              <a:t>y as a flow concept; money is considered in terms of flow of money expenditures. The Cambridge version regards money as a stock concept; money supply refers to a given stock at a particular point of time.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bmk="">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bmk="">
                <a:ln>
                  <a:noFill/>
                </a:ln>
                <a:solidFill>
                  <a:srgbClr val="000000"/>
                </a:solidFill>
                <a:effectLst/>
                <a:cs typeface="Arial" panose="020B0604020202020204" pitchFamily="34" charset="0"/>
              </a:rPr>
              <a:t>4. Transaction and Income Velocities:</a:t>
            </a:r>
            <a:endParaRPr kumimoji="0" lang="en-US" altLang="en-US" sz="2000" b="0" i="0" u="none" strike="noStrike" cap="none" normalizeH="0" baseline="0" dirty="0" bmk="">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err="1" bmk="">
                <a:ln>
                  <a:noFill/>
                </a:ln>
                <a:solidFill>
                  <a:srgbClr val="000000"/>
                </a:solidFill>
                <a:effectLst/>
                <a:cs typeface="Arial" panose="020B0604020202020204" pitchFamily="34" charset="0"/>
              </a:rPr>
              <a:t>Fisherian</a:t>
            </a:r>
            <a:r>
              <a:rPr kumimoji="0" lang="en-US" altLang="en-US" sz="2000" b="0" i="0" u="none" strike="noStrike" cap="none" normalizeH="0" baseline="0" dirty="0" bmk="">
                <a:ln>
                  <a:noFill/>
                </a:ln>
                <a:solidFill>
                  <a:srgbClr val="000000"/>
                </a:solidFill>
                <a:effectLst/>
                <a:cs typeface="Arial" panose="020B0604020202020204" pitchFamily="34" charset="0"/>
              </a:rPr>
              <a:t> approach </a:t>
            </a:r>
            <a:r>
              <a:rPr kumimoji="0" lang="en-US" altLang="en-US" sz="2000" b="0" i="0" u="none" strike="noStrike" cap="none" normalizeH="0" baseline="0" dirty="0" err="1" bmk="">
                <a:ln>
                  <a:noFill/>
                </a:ln>
                <a:solidFill>
                  <a:srgbClr val="000000"/>
                </a:solidFill>
                <a:effectLst/>
                <a:cs typeface="Arial" panose="020B0604020202020204" pitchFamily="34" charset="0"/>
              </a:rPr>
              <a:t>emphasises</a:t>
            </a:r>
            <a:r>
              <a:rPr kumimoji="0" lang="en-US" altLang="en-US" sz="2000" b="0" i="0" u="none" strike="noStrike" cap="none" normalizeH="0" baseline="0" dirty="0" bmk="">
                <a:ln>
                  <a:noFill/>
                </a:ln>
                <a:solidFill>
                  <a:srgbClr val="000000"/>
                </a:solidFill>
                <a:effectLst/>
                <a:cs typeface="Arial" panose="020B0604020202020204" pitchFamily="34" charset="0"/>
              </a:rPr>
              <a:t> the importance of the transaction velocity of circulation (i.e., V). The Cambridge Version, on the contrary, lays stress on the income velocity of the part of income which is held in the cash balance (i.e., K).</a:t>
            </a:r>
            <a:endParaRPr kumimoji="0" lang="en-US" altLang="en-US" sz="2000" b="0" i="0" u="none" strike="noStrike" cap="none" normalizeH="0" baseline="0" dirty="0" bmk="">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1760526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D3D2B6-3E17-1C35-A2EB-C3F3B1C682D2}"/>
              </a:ext>
            </a:extLst>
          </p:cNvPr>
          <p:cNvSpPr txBox="1"/>
          <p:nvPr/>
        </p:nvSpPr>
        <p:spPr>
          <a:xfrm>
            <a:off x="246580" y="452063"/>
            <a:ext cx="11825555" cy="6186309"/>
          </a:xfrm>
          <a:prstGeom prst="rect">
            <a:avLst/>
          </a:prstGeom>
          <a:noFill/>
        </p:spPr>
        <p:txBody>
          <a:bodyPr wrap="square">
            <a:spAutoFit/>
          </a:bodyPr>
          <a:lstStyle/>
          <a:p>
            <a:pPr algn="just" eaLnBrk="0" fontAlgn="base" hangingPunct="0">
              <a:spcBef>
                <a:spcPct val="0"/>
              </a:spcBef>
              <a:spcAft>
                <a:spcPct val="0"/>
              </a:spcAft>
            </a:pPr>
            <a:r>
              <a:rPr kumimoji="0" lang="en-US" altLang="en-US" b="1" i="0" u="none" strike="noStrike" cap="none" normalizeH="0" baseline="0" dirty="0" bmk="">
                <a:ln>
                  <a:noFill/>
                </a:ln>
                <a:solidFill>
                  <a:srgbClr val="000000"/>
                </a:solidFill>
                <a:effectLst/>
                <a:latin typeface="Arial" panose="020B0604020202020204" pitchFamily="34" charset="0"/>
                <a:cs typeface="Arial" panose="020B0604020202020204" pitchFamily="34" charset="0"/>
              </a:rPr>
              <a:t>5. Nature of P:</a:t>
            </a:r>
            <a:endParaRPr kumimoji="0" lang="en-US" altLang="en-US" b="0" i="0" u="none" strike="noStrike" cap="none" normalizeH="0" baseline="0" dirty="0" bmk="">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bmk="">
                <a:ln>
                  <a:noFill/>
                </a:ln>
                <a:solidFill>
                  <a:srgbClr val="000000"/>
                </a:solidFill>
                <a:effectLst/>
                <a:latin typeface="Arial" panose="020B0604020202020204" pitchFamily="34" charset="0"/>
                <a:cs typeface="Arial" panose="020B0604020202020204" pitchFamily="34" charset="0"/>
              </a:rPr>
              <a:t>In both approaches, the price level (P) is not used identically. In Fisher’s version, P is the average price level of all goods. On the contrary, in Cambridge version. P refers to the price of consumer goods.</a:t>
            </a:r>
            <a:endParaRPr kumimoji="0" lang="en-US" altLang="en-US" b="0" i="0" u="none" strike="noStrike" cap="none" normalizeH="0" baseline="0" dirty="0" bmk="">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b="1" i="0" u="none" strike="noStrike" cap="none" normalizeH="0" baseline="0" dirty="0" bmk="">
              <a:ln>
                <a:noFill/>
              </a:ln>
              <a:solidFill>
                <a:srgbClr val="000000"/>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bmk="">
                <a:ln>
                  <a:noFill/>
                </a:ln>
                <a:solidFill>
                  <a:srgbClr val="000000"/>
                </a:solidFill>
                <a:effectLst/>
                <a:latin typeface="Arial" panose="020B0604020202020204" pitchFamily="34" charset="0"/>
                <a:cs typeface="Arial" panose="020B0604020202020204" pitchFamily="34" charset="0"/>
              </a:rPr>
              <a:t>6. Factors Affecting V and K:</a:t>
            </a:r>
            <a:endParaRPr kumimoji="0" lang="en-US" altLang="en-US" b="0" i="0" u="none" strike="noStrike" cap="none" normalizeH="0" baseline="0" dirty="0" bmk="">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bmk="">
                <a:ln>
                  <a:noFill/>
                </a:ln>
                <a:solidFill>
                  <a:srgbClr val="000000"/>
                </a:solidFill>
                <a:effectLst/>
                <a:latin typeface="Arial" panose="020B0604020202020204" pitchFamily="34" charset="0"/>
                <a:cs typeface="Arial" panose="020B0604020202020204" pitchFamily="34" charset="0"/>
              </a:rPr>
              <a:t>Fisher is concerned about the institutional and technological factors governing how fast individuals can spend their money (i.e., V). The Cambridge School, on the other hand, is concerned about the economic factors determining what portion of their wealth the public desires to hold in the form of money (i.e., K).</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bmk="">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bmk="">
                <a:ln>
                  <a:noFill/>
                </a:ln>
                <a:solidFill>
                  <a:srgbClr val="000000"/>
                </a:solidFill>
                <a:effectLst/>
                <a:latin typeface="Arial" panose="020B0604020202020204" pitchFamily="34" charset="0"/>
                <a:cs typeface="Arial" panose="020B0604020202020204" pitchFamily="34" charset="0"/>
              </a:rPr>
              <a:t>7. Relationship between M and P:</a:t>
            </a:r>
            <a:endParaRPr kumimoji="0" lang="en-US" altLang="en-US" b="0" i="0" u="none" strike="noStrike" cap="none" normalizeH="0" baseline="0" dirty="0" bmk="">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bmk="">
                <a:ln>
                  <a:noFill/>
                </a:ln>
                <a:solidFill>
                  <a:srgbClr val="000000"/>
                </a:solidFill>
                <a:effectLst/>
                <a:latin typeface="Arial" panose="020B0604020202020204" pitchFamily="34" charset="0"/>
                <a:cs typeface="Arial" panose="020B0604020202020204" pitchFamily="34" charset="0"/>
              </a:rPr>
              <a:t>The </a:t>
            </a:r>
            <a:r>
              <a:rPr kumimoji="0" lang="en-US" altLang="en-US" b="0" i="0" u="none" strike="noStrike" cap="none" normalizeH="0" baseline="0" dirty="0" err="1" bmk="">
                <a:ln>
                  <a:noFill/>
                </a:ln>
                <a:solidFill>
                  <a:srgbClr val="000000"/>
                </a:solidFill>
                <a:effectLst/>
                <a:latin typeface="Arial" panose="020B0604020202020204" pitchFamily="34" charset="0"/>
                <a:cs typeface="Arial" panose="020B0604020202020204" pitchFamily="34" charset="0"/>
              </a:rPr>
              <a:t>Fisherian</a:t>
            </a:r>
            <a:r>
              <a:rPr kumimoji="0" lang="en-US" altLang="en-US" b="0" i="0" u="none" strike="noStrike" cap="none" normalizeH="0" baseline="0" dirty="0" bmk="">
                <a:ln>
                  <a:noFill/>
                </a:ln>
                <a:solidFill>
                  <a:srgbClr val="000000"/>
                </a:solidFill>
                <a:effectLst/>
                <a:latin typeface="Arial" panose="020B0604020202020204" pitchFamily="34" charset="0"/>
                <a:cs typeface="Arial" panose="020B0604020202020204" pitchFamily="34" charset="0"/>
              </a:rPr>
              <a:t> approach maintains that any change in the money supply produces proportional changes in the price level. This is because Fisher believes that both velocity and real income are in the long run independent of each other and of supply of money.</a:t>
            </a:r>
            <a:endParaRPr kumimoji="0" lang="en-US" altLang="en-US" b="0" i="0" u="none" strike="noStrike" cap="none" normalizeH="0" baseline="0" dirty="0" bmk="">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bmk="">
                <a:ln>
                  <a:noFill/>
                </a:ln>
                <a:solidFill>
                  <a:srgbClr val="000000"/>
                </a:solidFill>
                <a:effectLst/>
                <a:latin typeface="Arial" panose="020B0604020202020204" pitchFamily="34" charset="0"/>
                <a:cs typeface="Arial" panose="020B0604020202020204" pitchFamily="34" charset="0"/>
              </a:rPr>
              <a:t>In the Cambridge approach, the price level may change by more or less than the money supply; it depends upon what happens to the stock of non-monetary assets and their expected yields on which the Cambridge economists believed the desired cash balances depend.</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bmk="">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bmk="">
                <a:ln>
                  <a:noFill/>
                </a:ln>
                <a:solidFill>
                  <a:srgbClr val="000000"/>
                </a:solidFill>
                <a:effectLst/>
                <a:latin typeface="Arial" panose="020B0604020202020204" pitchFamily="34" charset="0"/>
                <a:cs typeface="Arial" panose="020B0604020202020204" pitchFamily="34" charset="0"/>
              </a:rPr>
              <a:t>8. Different Approaches to Monetary Theory:</a:t>
            </a:r>
            <a:endPar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0000"/>
                </a:solidFill>
                <a:effectLst/>
                <a:latin typeface="Arial" panose="020B0604020202020204" pitchFamily="34" charset="0"/>
                <a:cs typeface="Arial" panose="020B0604020202020204" pitchFamily="34" charset="0"/>
              </a:rPr>
              <a:t>Both Fisher and Cambridge School led to the development of two different approaches to the monetary theory. Fisher’s approach has given rise to an inventory theory of money holding largely for transactions purposes. On the other hand, the Cambridge approach has been developed into portfolio, or capital theoretic approach to monetary demand.</a:t>
            </a:r>
            <a:endPar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1219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21A4009-59F4-1316-73FE-620E4F1372D2}"/>
              </a:ext>
            </a:extLst>
          </p:cNvPr>
          <p:cNvSpPr txBox="1"/>
          <p:nvPr/>
        </p:nvSpPr>
        <p:spPr>
          <a:xfrm>
            <a:off x="4388488" y="3019811"/>
            <a:ext cx="2616998"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THANK YOU</a:t>
            </a:r>
            <a:endParaRPr kumimoji="0" lang="en-IN" sz="32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198737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991</Words>
  <Application>Microsoft Office PowerPoint</Application>
  <PresentationFormat>Widescreen</PresentationFormat>
  <Paragraphs>52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Kamalika Chakraborty</dc:creator>
  <cp:lastModifiedBy>Kamalika Chakraborty</cp:lastModifiedBy>
  <cp:revision>2</cp:revision>
  <dcterms:created xsi:type="dcterms:W3CDTF">2023-01-08T11:34:43Z</dcterms:created>
  <dcterms:modified xsi:type="dcterms:W3CDTF">2023-01-08T12:20:39Z</dcterms:modified>
</cp:coreProperties>
</file>