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3" r:id="rId4"/>
    <p:sldId id="270" r:id="rId5"/>
    <p:sldId id="271" r:id="rId6"/>
    <p:sldId id="27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D2DA5F-5BB6-4955-8532-3A7B470837F0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0C1B092-7763-4742-A401-33994BD20B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10" y="3078480"/>
            <a:ext cx="821537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sz="3200" dirty="0" smtClean="0">
                <a:solidFill>
                  <a:schemeClr val="tx1"/>
                </a:solidFill>
              </a:rPr>
              <a:t>2017-18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sz="3200" dirty="0" smtClean="0">
                <a:solidFill>
                  <a:schemeClr val="tx1"/>
                </a:solidFill>
              </a:rPr>
              <a:t>I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sz="3200" dirty="0" err="1" smtClean="0">
                <a:solidFill>
                  <a:schemeClr val="tx1"/>
                </a:solidFill>
              </a:rPr>
              <a:t>Kiratarjuniyam</a:t>
            </a:r>
            <a:endParaRPr lang="en-IN" sz="3200" dirty="0" smtClean="0">
              <a:solidFill>
                <a:schemeClr val="tx1"/>
              </a:solidFill>
            </a:endParaRP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smtClean="0">
                <a:solidFill>
                  <a:schemeClr val="tx1"/>
                </a:solidFill>
              </a:rPr>
              <a:t>AMIYA KUMAR SATPATI</a:t>
            </a:r>
            <a:endParaRPr lang="en-IN" sz="32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34" y="1122364"/>
            <a:ext cx="8643966" cy="1580197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1934" y="357166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lnSpcReduction="10000"/>
          </a:bodyPr>
          <a:lstStyle/>
          <a:p>
            <a:pPr marL="541338" indent="-363538" algn="just">
              <a:buNone/>
            </a:pPr>
            <a:r>
              <a:rPr lang="en-IN" b="1" dirty="0" smtClean="0">
                <a:latin typeface="Kokila" pitchFamily="34" charset="0"/>
                <a:cs typeface="Kokila" pitchFamily="34" charset="0"/>
              </a:rPr>
              <a:t>      </a:t>
            </a: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itchFamily="34" charset="0"/>
                <a:cs typeface="Kokila" pitchFamily="34" charset="0"/>
              </a:rPr>
              <a:t>भारविः</a:t>
            </a: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itchFamily="34" charset="0"/>
                <a:cs typeface="Kokila" pitchFamily="34" charset="0"/>
              </a:rPr>
              <a:t> कौशिकगोत्रोत्पन्नस्य नारायणस्वामिनः पुत्रः । भारवेः पूर्वजाः पूर्वम् उत्तरपश्चिमभारतान्तर्गतम् आनन्दपुरं नाम नगरमध्यवात्सुः परतश्च ते नासिकनामकं दक्षिणभारतनग्रमायाताः । एकदा स्वसमसामयिकेन राजकुमारेण विष्णुवर्धनेन समं मृगयायां घोरं काननमुपेतो भारविः मांसं सिषेवे, यत्पापानोदनाय स तीर्थानि बभ्राम । तदीयं काव्यं श्रुत्वा काञ्चीनृपः सिंहविष्णुस्तमात्मराजधानीमानाययत् । सिंहविष्णुतनयेन राजकुमारमहेन्द्रविक्रमेण स तत्र सानन्दमुवास । तस्य पुत्रो मनोरथनामाऽऽसीत् । तस्य प्रपौत्रः दण्डी बभूव । इयं कथाऽवन्तिसुन्दरीकथायां लिखिता । भारवेरेव नामान्तरं दामोदर इत्यथवा दामोदरभारवी भिन्नौ पुरुषावितिसन्देहो दुरपासः ।</a:t>
            </a:r>
            <a:endParaRPr lang="en-IN" b="1" dirty="0">
              <a:solidFill>
                <a:schemeClr val="accent1">
                  <a:lumMod val="75000"/>
                </a:schemeClr>
              </a:solidFill>
              <a:latin typeface="Kokila" pitchFamily="34" charset="0"/>
              <a:cs typeface="Kokil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600" b="1" dirty="0" smtClean="0">
                <a:solidFill>
                  <a:srgbClr val="FF0000"/>
                </a:solidFill>
                <a:latin typeface="Kokila" pitchFamily="34" charset="0"/>
                <a:cs typeface="Kokila" pitchFamily="34" charset="0"/>
              </a:rPr>
              <a:t>भारविः</a:t>
            </a:r>
            <a:endParaRPr lang="hi-IN" sz="6600" b="1" dirty="0">
              <a:solidFill>
                <a:srgbClr val="FF0000"/>
              </a:solidFill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lnSpcReduction="10000"/>
          </a:bodyPr>
          <a:lstStyle/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भारवेः जन्मनाम दामोदरः । एतस्य पिता नारायणस्वामी । दामोदरः चालुक्यराजस्य विष्णुवर्धनस्य मित्रम् आसीत् । एषः गङ्गराजस्य दुर्विनीतस्य आस्थाने, पल्लवराजस्य सिंहविष्णो आस्थाने च कञ्चित् कालम् आसीत् इत्यपि ज्ञायते । क्रि श षष्ठे शतके भारविः आसीत् । 'किरातार्जुनीयं' भारवेः सुविख्यातं काव्यम् । महाभारते विद्यामानम् एव कथावस्तु स्वीकृत्य भारविः एतत् महाकाव्यं रचितवान् अस्ति ।</a:t>
            </a:r>
          </a:p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भारविः शैव आसीत् । भारविरिति नाम ऐहोळे शिलालेखे निम्नलिखितरुपेण प्राप्यते –</a:t>
            </a:r>
          </a:p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येनायोजि न वेश्म स्थिरमर्थविधौ विवेकिना जिनवेश्म ।स विजयतां रविकीर्तिः कविताश्रितकालिदासभारविकीर्तिः ॥</a:t>
            </a:r>
            <a:endParaRPr lang="en-IN" sz="3200" b="1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5400" dirty="0" smtClean="0"/>
              <a:t/>
            </a:r>
            <a:br>
              <a:rPr lang="hi-IN" sz="5400" dirty="0" smtClean="0"/>
            </a:b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भारवेः</a:t>
            </a:r>
            <a:r>
              <a:rPr lang="en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</a:t>
            </a: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परिचयः</a:t>
            </a:r>
            <a:endParaRPr lang="en-IN" sz="6000" b="1" dirty="0">
              <a:solidFill>
                <a:srgbClr val="C00000"/>
              </a:solidFill>
              <a:latin typeface="Kokila" pitchFamily="34" charset="0"/>
              <a:ea typeface="+mn-ea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fontScale="92500" lnSpcReduction="10000"/>
          </a:bodyPr>
          <a:lstStyle/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अयं पुलकेशिनो द्वितीयस्य ६३४ ई. सामयिकः शिलालेखः, अतो भारविस्तत्पूर्वतनः सम्भवति । किञ्च काशिकावृत्तौ भारवे काव्यमुदाहृतं दृश्यते । अपि च स्वहर्षचरिते बाणेन भारविनामास्मरणात् बाणसमयपर्यन्तं भारवेः प्रसिध्दिरजायतेति तर्कयितुं शक्यते । अतः भारवेः समयः षष्ठेशवीयशतकं मन्तुं युज्यते । भारवेः किरातार्जुनीयम् शिवार्जुनयुध्दमवलम्ब्य निर्मितं भारवेरेकमेव किरातार्जुनीयाभिधं काव्यं प्राप्यते । अष्टादशसर्गनिबध्देऽत्र महाकाव्ये महाभारताधारकं सुन्दरमुपाख्यानं चित्रितम् । द्यूते पराजितो युधिष्ठिरो भ्रातृभिः पत्न्या च सह द्वैतवने वसति स्म । स दुर्योधनस्य शासनपध्दतिं ज्ञातमेकं वनेचरं गुप्तचररुपेण प्रेषितवान् । सर्वं ज्ञात्वा प्रतिनिवृत्तो वनेचरो दुर्योधनस्य नीतिपूर्णं शासनपध्दतिं युधिष्ठिराय निवेदयामस । भीमद्रौपद्यौ युधिष्टिरं बहूत्तेजयामासतुः परं प्रतिज्ञामुल्लङ्घ्य युधिष्ठरो युध्दार्थं न प्रावर्त्तत ।</a:t>
            </a:r>
            <a:endParaRPr lang="en-IN" sz="3200" b="1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5400" dirty="0" smtClean="0"/>
              <a:t/>
            </a:r>
            <a:br>
              <a:rPr lang="hi-IN" sz="5400" dirty="0" smtClean="0"/>
            </a:b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भारवेः</a:t>
            </a:r>
            <a:r>
              <a:rPr lang="en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</a:t>
            </a: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परिचयः</a:t>
            </a:r>
            <a:endParaRPr lang="en-IN" sz="6000" b="1" dirty="0">
              <a:solidFill>
                <a:srgbClr val="C00000"/>
              </a:solidFill>
              <a:latin typeface="Kokila" pitchFamily="34" charset="0"/>
              <a:ea typeface="+mn-ea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अत्रान्तरे वेदव्यासस्तत्रायातः । स पाशुपतास्त्रमासादयितुमर्जुनं तपस्यार्थमिन्द्रकीलं नाम पर्वतं प्रेषयामास । तपस्यतोऽर्जुनस्य ब्रतभङ्गाय देवबाला आगत्य विफलप्रयासा अभवत् । इन्द्रः स्वयं तदाश्रममागत्य तं प्रोत्साहयामास । अर्जुनस्य तपोबलं परीक्षितुं शिवः किरातवेषमादायागतः । मायावी शुकरोऽर्जुनस्याश्रमपार्श्वेऽदृश्यत । अर्जुनकिरातौ सहैव तत्र शूकरे बाणं प्रचिक्षिपतुः । इदमेव युध्दकारणमजायत । युदध्यमानयोः किरातार्जुनयोर्गाण्डीवी भुजाभ्यामाजध्ने कनकशिलानिभं विषमविलोचनस्य वक्षः । अर्जुनपराक्रमदर्शनतुष्टः शिवोऽर्जुनाय पाशुतास्त्रं ददौ ।</a:t>
            </a:r>
            <a:endParaRPr lang="en-IN" sz="3200" b="1" dirty="0" smtClean="0">
              <a:solidFill>
                <a:schemeClr val="accent1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5400" dirty="0" smtClean="0"/>
              <a:t/>
            </a:r>
            <a:br>
              <a:rPr lang="hi-IN" sz="5400" dirty="0" smtClean="0"/>
            </a:b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भारवेः</a:t>
            </a:r>
            <a:r>
              <a:rPr lang="en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</a:t>
            </a: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परिचयः</a:t>
            </a:r>
            <a:endParaRPr lang="en-IN" sz="6000" b="1" dirty="0">
              <a:solidFill>
                <a:srgbClr val="C00000"/>
              </a:solidFill>
              <a:latin typeface="Kokila" pitchFamily="34" charset="0"/>
              <a:ea typeface="+mn-ea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lnSpcReduction="10000"/>
          </a:bodyPr>
          <a:lstStyle/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संस्कृतमहाकाव्यपरम्परायां भारवेस्तृतीयं स्थानं कालक्रमदृष्ट्या । स हि संस्कृतकाव्यजगति अलङ्कृतशैल्याः प्रथम उन्नायकः पण्डितयुगस्य प्रवर्तकश्च । तस्य किरातार्जुनीयं महाकाव्यं प्रसिद्धं यद्धि काव्यसर्वस्वभूतयोर्भावकक्षापक्षयोः समन्वयापेक्षयापि कवेः पाण्डित्यप्रदर्शनमेव प्राधान्येनावलम्बते।</a:t>
            </a:r>
          </a:p>
          <a:p>
            <a:pPr marL="541338" indent="-363538">
              <a:buNone/>
            </a:pPr>
            <a:r>
              <a:rPr lang="hi-IN" sz="3200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महापण्डितस्यास्यैतिह्यविषये स्पष्टतया न किमपि ज्ञायते। केचनामुं दाक्षिणात्यं मन्यन्ते कतिपये तूत्तरखण्डभवमपि । स्वविषये कविमनमेवालम्बते पण्डितेतरवत् । एतावदेव निश्चीयते यत्कविरसौ माघपूर्ववर्ती कालिदासपरवर्ती च। सम्प्राप्ताभिलेखेषु पुलकेशिनो द्वितीयस्य चालुक्यवंश्यस्य शासनकाले रविकीर्तिना समुट्टङ्किते शिलाभिलेखे कविरयं कालिदासेन सह स्मृतो दृश्यते । 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/>
            </a:r>
            <a:b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</a:br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5400" dirty="0" smtClean="0"/>
              <a:t/>
            </a:r>
            <a:br>
              <a:rPr lang="hi-IN" sz="5400" dirty="0" smtClean="0"/>
            </a:br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भारवेः</a:t>
            </a:r>
            <a:r>
              <a:rPr lang="en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</a:t>
            </a:r>
            <a:r>
              <a:rPr lang="hi-IN" sz="5400" dirty="0" smtClean="0"/>
              <a:t>कालः</a:t>
            </a:r>
            <a:br>
              <a:rPr lang="hi-IN" sz="5400" dirty="0" smtClean="0"/>
            </a:br>
            <a:endParaRPr lang="en-IN" sz="6000" b="1" dirty="0">
              <a:solidFill>
                <a:srgbClr val="C00000"/>
              </a:solidFill>
              <a:latin typeface="Kokila" pitchFamily="34" charset="0"/>
              <a:ea typeface="+mn-ea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83" y="1530221"/>
            <a:ext cx="8563958" cy="5262465"/>
          </a:xfrm>
        </p:spPr>
        <p:txBody>
          <a:bodyPr>
            <a:normAutofit fontScale="92500" lnSpcReduction="10000"/>
          </a:bodyPr>
          <a:lstStyle/>
          <a:p>
            <a:pPr marL="541338" indent="-363538"/>
            <a:r>
              <a:rPr lang="hi-IN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भारवेः कृतित्वेन सम्प्रति किरातार्जुनीयमेव लभ्यते । एतदनुमीयते यदेतादृशस्य महाप्रतिभासम्पन्नस्य कवेः स्युरेव तदितरा अपि कृतयः कालेन कवलिताः।</a:t>
            </a:r>
          </a:p>
          <a:p>
            <a:pPr marL="541338" indent="-363538"/>
            <a:r>
              <a:rPr lang="hi-IN" b="1" dirty="0" smtClean="0">
                <a:solidFill>
                  <a:schemeClr val="accent1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किरातार्जुनीयं सर्वविधलक्षणोपेतं महाकाव्यम् । अत्र सन्ति अष्टादशसर्गाः सम्प्रति समुपलब्धाः । महाभारतस्य वनपर्वणि समुल्लिखतमर्जुनस्य पाशुपतास्त्रप्राप्तिवृत्तान्तमादाय निबद्धमिदं महाकाव्यं भावपक्षापेक्षया कलापेक्षमेव समधिकं पुष्णाति । द्यूते पराजितो युधिष्ठिरः सानुजः सभार्यः संविदानुसारेण वनवासनिमित्तं द्वैतवनं प्रविशति । तत्र स्थितः स दुर्योधनवृत्तान्तज्ञानाय कञ्चित्किरातं वर्णिरूपेण हस्तिनापुरं प्रेषयति । ज्ञातवृत्तश्च स द्वैतवनमागत्य सर्वं राज्ञे निवेदयति । युधिष्ठिरोऽपि तत्सर्वं भ्रातृभ्यः श्रावयति । विपक्षस्योत्कर्षमसहमाना पाञ्चाली पतिं धिक्कृतवती सती युद्धाय प्रेरयति । प्रियोक्तं द्रढयन् भीमोऽपि तं धैर्यमपहाय विक्रमाय प्रेरयति । युधिष्ठिरश्च तं सान्त्वयन्नेव व्यासेन निर्दिश्यते फाल्गुनाय दिव्यास्त्रलाभाय प्रेषयितुम् । तत्परामर्शानुसारमेवार्जुनस्तपसे हिमालयं प्रविशति यक्षेण सह । इन्द्रकीलपर्वतं गत्वा तपसि रतोऽर्जुनोः विघ्नेः प्रतिहन्यमानोऽपि स्वलक्ष्यान्नैव विचलति । तं परीक्षितुं त्र्यम्बकः किरातवेषेण तत्रागच्छति। उभावेव समकालं मायाविनं शंकरं प्रहरतः । तस्य निधनकारणमादाय तयोः विवादः समुत्तिष्ठते । युद्धे पराजितोऽप्यर्जुनः स्वप्रयासं नैव जहाति । तेन परमप्रीतः शङ्करस्तस्मै पाशुपतास्त्रं ददाति ।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dirty="0" smtClean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किरातार्जुनीयम्</a:t>
            </a:r>
            <a:endParaRPr lang="hi-IN" sz="6000" dirty="0">
              <a:solidFill>
                <a:srgbClr val="C00000"/>
              </a:solidFill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279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KHATRA ADIBASI MAHAVIDYALAYA</vt:lpstr>
      <vt:lpstr>भारविः</vt:lpstr>
      <vt:lpstr>      भारवेः परिचयः</vt:lpstr>
      <vt:lpstr>      भारवेः परिचयः</vt:lpstr>
      <vt:lpstr>      भारवेः परिचयः</vt:lpstr>
      <vt:lpstr>      भारवेः कालः </vt:lpstr>
      <vt:lpstr>किरातार्जुनीयम्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8</cp:revision>
  <dcterms:created xsi:type="dcterms:W3CDTF">2023-01-18T09:03:38Z</dcterms:created>
  <dcterms:modified xsi:type="dcterms:W3CDTF">2023-01-19T11:08:10Z</dcterms:modified>
</cp:coreProperties>
</file>