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65" r:id="rId3"/>
    <p:sldId id="266" r:id="rId4"/>
    <p:sldId id="267" r:id="rId5"/>
    <p:sldId id="268" r:id="rId6"/>
    <p:sldId id="269" r:id="rId7"/>
    <p:sldId id="270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alika Chakraborty" initials="KC" lastIdx="1" clrIdx="0">
    <p:extLst>
      <p:ext uri="{19B8F6BF-5375-455C-9EA6-DF929625EA0E}">
        <p15:presenceInfo xmlns:p15="http://schemas.microsoft.com/office/powerpoint/2012/main" userId="1a2b16fcfb4fc0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16T09:47:28.716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2075DC-D14B-4029-8D44-75C3614E8CE1}" type="datetimeFigureOut">
              <a:rPr lang="en-IN" smtClean="0"/>
              <a:t>18-12-2022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CD6C36-6EAA-4725-AA3A-8D1960228FB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04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75DC-D14B-4029-8D44-75C3614E8CE1}" type="datetimeFigureOut">
              <a:rPr lang="en-IN" smtClean="0"/>
              <a:t>18-12-2022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6C36-6EAA-4725-AA3A-8D1960228F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740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75DC-D14B-4029-8D44-75C3614E8CE1}" type="datetimeFigureOut">
              <a:rPr lang="en-IN" smtClean="0"/>
              <a:t>18-12-2022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6C36-6EAA-4725-AA3A-8D1960228FB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994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75DC-D14B-4029-8D44-75C3614E8CE1}" type="datetimeFigureOut">
              <a:rPr lang="en-IN" smtClean="0"/>
              <a:t>18-12-2022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6C36-6EAA-4725-AA3A-8D1960228FBF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95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75DC-D14B-4029-8D44-75C3614E8CE1}" type="datetimeFigureOut">
              <a:rPr lang="en-IN" smtClean="0"/>
              <a:t>18-12-2022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6C36-6EAA-4725-AA3A-8D1960228F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593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75DC-D14B-4029-8D44-75C3614E8CE1}" type="datetimeFigureOut">
              <a:rPr lang="en-IN" smtClean="0"/>
              <a:t>18-12-2022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6C36-6EAA-4725-AA3A-8D1960228FBF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169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75DC-D14B-4029-8D44-75C3614E8CE1}" type="datetimeFigureOut">
              <a:rPr lang="en-IN" smtClean="0"/>
              <a:t>18-12-2022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6C36-6EAA-4725-AA3A-8D1960228FB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18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75DC-D14B-4029-8D44-75C3614E8CE1}" type="datetimeFigureOut">
              <a:rPr lang="en-IN" smtClean="0"/>
              <a:t>18-12-2022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6C36-6EAA-4725-AA3A-8D1960228FB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88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75DC-D14B-4029-8D44-75C3614E8CE1}" type="datetimeFigureOut">
              <a:rPr lang="en-IN" smtClean="0"/>
              <a:t>18-12-2022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6C36-6EAA-4725-AA3A-8D1960228FB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15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75DC-D14B-4029-8D44-75C3614E8CE1}" type="datetimeFigureOut">
              <a:rPr lang="en-IN" smtClean="0"/>
              <a:t>18-12-2022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6C36-6EAA-4725-AA3A-8D1960228F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52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75DC-D14B-4029-8D44-75C3614E8CE1}" type="datetimeFigureOut">
              <a:rPr lang="en-IN" smtClean="0"/>
              <a:t>18-12-2022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6C36-6EAA-4725-AA3A-8D1960228FBF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6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75DC-D14B-4029-8D44-75C3614E8CE1}" type="datetimeFigureOut">
              <a:rPr lang="en-IN" smtClean="0"/>
              <a:t>18-12-2022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6C36-6EAA-4725-AA3A-8D1960228F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720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75DC-D14B-4029-8D44-75C3614E8CE1}" type="datetimeFigureOut">
              <a:rPr lang="en-IN" smtClean="0"/>
              <a:t>18-12-2022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6C36-6EAA-4725-AA3A-8D1960228FBF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07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75DC-D14B-4029-8D44-75C3614E8CE1}" type="datetimeFigureOut">
              <a:rPr lang="en-IN" smtClean="0"/>
              <a:t>18-12-2022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6C36-6EAA-4725-AA3A-8D1960228FB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79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75DC-D14B-4029-8D44-75C3614E8CE1}" type="datetimeFigureOut">
              <a:rPr lang="en-IN" smtClean="0"/>
              <a:t>18-12-2022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6C36-6EAA-4725-AA3A-8D1960228F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376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75DC-D14B-4029-8D44-75C3614E8CE1}" type="datetimeFigureOut">
              <a:rPr lang="en-IN" smtClean="0"/>
              <a:t>18-12-2022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6C36-6EAA-4725-AA3A-8D1960228FBF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0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75DC-D14B-4029-8D44-75C3614E8CE1}" type="datetimeFigureOut">
              <a:rPr lang="en-IN" smtClean="0"/>
              <a:t>18-12-2022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6C36-6EAA-4725-AA3A-8D1960228F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852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2075DC-D14B-4029-8D44-75C3614E8CE1}" type="datetimeFigureOut">
              <a:rPr lang="en-IN" smtClean="0"/>
              <a:t>18-12-2022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CD6C36-6EAA-4725-AA3A-8D1960228F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545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D95626-8363-49C0-B043-7B16444A0263}"/>
              </a:ext>
            </a:extLst>
          </p:cNvPr>
          <p:cNvSpPr txBox="1"/>
          <p:nvPr/>
        </p:nvSpPr>
        <p:spPr>
          <a:xfrm>
            <a:off x="3051239" y="2480714"/>
            <a:ext cx="661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      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TOPIC-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YEAR- FIRST     SEMESTER- 2   SESSION- 2020-2021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0F54A-B4C6-4A0C-B65C-5F43D601921D}"/>
              </a:ext>
            </a:extLst>
          </p:cNvPr>
          <p:cNvSpPr txBox="1"/>
          <p:nvPr/>
        </p:nvSpPr>
        <p:spPr>
          <a:xfrm>
            <a:off x="3280804" y="2084215"/>
            <a:ext cx="7020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PAPER NAME –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MACROECONOMICS-I</a:t>
            </a:r>
            <a:endParaRPr lang="en-IN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8409CA-CA73-40EC-8AA6-154D6053F0AE}"/>
              </a:ext>
            </a:extLst>
          </p:cNvPr>
          <p:cNvSpPr txBox="1"/>
          <p:nvPr/>
        </p:nvSpPr>
        <p:spPr>
          <a:xfrm>
            <a:off x="2647350" y="3784209"/>
            <a:ext cx="7020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PREPARED BY</a:t>
            </a:r>
          </a:p>
          <a:p>
            <a:r>
              <a:rPr lang="en-US" dirty="0"/>
              <a:t>DR. KAMALIKA CHAKRABORTY</a:t>
            </a:r>
          </a:p>
          <a:p>
            <a:r>
              <a:rPr lang="en-US" dirty="0"/>
              <a:t>ASSISTANT PROFESSOR (DEPARTMENT OF ECONOMICS)</a:t>
            </a:r>
          </a:p>
          <a:p>
            <a:r>
              <a:rPr lang="en-US" dirty="0"/>
              <a:t>KHATRA ADIBASI MAHAVIDYALAYA, BANKURA,WEST BENGAL</a:t>
            </a:r>
            <a:endParaRPr lang="en-IN" dirty="0"/>
          </a:p>
        </p:txBody>
      </p:sp>
      <p:pic>
        <p:nvPicPr>
          <p:cNvPr id="2" name="Picture 2" descr="Khatra Adibasi Mahavidyalaya, Bankura, Bankura, West Bengal, India, Group  ID:- Contact Address, Phone, EMail, Website, Courses Offered, Admission">
            <a:extLst>
              <a:ext uri="{FF2B5EF4-FFF2-40B4-BE49-F238E27FC236}">
                <a16:creationId xmlns:a16="http://schemas.microsoft.com/office/drawing/2014/main" id="{11E4435F-6A07-8219-DD5B-7938B33F4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7" y="148892"/>
            <a:ext cx="1937758" cy="128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26ED-BD4E-0122-1683-618421DA0DC7}"/>
              </a:ext>
            </a:extLst>
          </p:cNvPr>
          <p:cNvSpPr txBox="1"/>
          <p:nvPr/>
        </p:nvSpPr>
        <p:spPr>
          <a:xfrm>
            <a:off x="3626778" y="3184989"/>
            <a:ext cx="341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DATE OF LECTURE : 3/06/2021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A06F0-7BED-FF2B-A894-E5A6E2C07DDC}"/>
              </a:ext>
            </a:extLst>
          </p:cNvPr>
          <p:cNvSpPr txBox="1"/>
          <p:nvPr/>
        </p:nvSpPr>
        <p:spPr>
          <a:xfrm>
            <a:off x="3051239" y="1707662"/>
            <a:ext cx="647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COURSE: B.Sc. (PROGRAMME) IN ECONOMICS</a:t>
            </a:r>
          </a:p>
          <a:p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80188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13583B-6F2B-9B04-1AA2-93EA222B70B3}"/>
              </a:ext>
            </a:extLst>
          </p:cNvPr>
          <p:cNvSpPr txBox="1"/>
          <p:nvPr/>
        </p:nvSpPr>
        <p:spPr>
          <a:xfrm>
            <a:off x="1479479" y="1551397"/>
            <a:ext cx="3628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i="1" dirty="0">
                <a:solidFill>
                  <a:srgbClr val="FF0000"/>
                </a:solidFill>
              </a:rPr>
              <a:t>What is inflation?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6C2F0-8A3F-4927-3F06-04B96096D749}"/>
              </a:ext>
            </a:extLst>
          </p:cNvPr>
          <p:cNvSpPr txBox="1"/>
          <p:nvPr/>
        </p:nvSpPr>
        <p:spPr>
          <a:xfrm>
            <a:off x="1027418" y="2890391"/>
            <a:ext cx="10325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200" b="1" dirty="0"/>
              <a:t>Inflation is the increase in the general price level over a period of time.</a:t>
            </a:r>
          </a:p>
        </p:txBody>
      </p:sp>
    </p:spTree>
    <p:extLst>
      <p:ext uri="{BB962C8B-B14F-4D97-AF65-F5344CB8AC3E}">
        <p14:creationId xmlns:p14="http://schemas.microsoft.com/office/powerpoint/2010/main" val="129716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45BF95-0B0B-B164-CB0E-D4F5196CA6A4}"/>
              </a:ext>
            </a:extLst>
          </p:cNvPr>
          <p:cNvSpPr txBox="1"/>
          <p:nvPr/>
        </p:nvSpPr>
        <p:spPr>
          <a:xfrm>
            <a:off x="1479479" y="1551397"/>
            <a:ext cx="586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i="1" dirty="0">
                <a:solidFill>
                  <a:srgbClr val="FF0000"/>
                </a:solidFill>
              </a:rPr>
              <a:t>Different types of inflation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28ABF-76E3-DCEF-0A23-642855B47511}"/>
              </a:ext>
            </a:extLst>
          </p:cNvPr>
          <p:cNvSpPr txBox="1"/>
          <p:nvPr/>
        </p:nvSpPr>
        <p:spPr>
          <a:xfrm>
            <a:off x="1945793" y="2804846"/>
            <a:ext cx="31336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/>
              <a:t>Demand Pull inflation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/>
              <a:t>Cost Push inflation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/>
              <a:t>Creeping inflation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/>
              <a:t>Walking inflation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/>
              <a:t>Galloping inflation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400" dirty="0"/>
              <a:t>Hyperinflation</a:t>
            </a:r>
          </a:p>
        </p:txBody>
      </p:sp>
    </p:spTree>
    <p:extLst>
      <p:ext uri="{BB962C8B-B14F-4D97-AF65-F5344CB8AC3E}">
        <p14:creationId xmlns:p14="http://schemas.microsoft.com/office/powerpoint/2010/main" val="285304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6472A5-818C-357E-CEE0-BA671856B56F}"/>
              </a:ext>
            </a:extLst>
          </p:cNvPr>
          <p:cNvSpPr txBox="1"/>
          <p:nvPr/>
        </p:nvSpPr>
        <p:spPr>
          <a:xfrm>
            <a:off x="1849348" y="1849348"/>
            <a:ext cx="738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i="1" dirty="0">
                <a:solidFill>
                  <a:srgbClr val="FF0000"/>
                </a:solidFill>
              </a:rPr>
              <a:t>Demand Pull inflation and its causes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A3449-E95C-4040-D688-E071E5B3349D}"/>
              </a:ext>
            </a:extLst>
          </p:cNvPr>
          <p:cNvSpPr txBox="1"/>
          <p:nvPr/>
        </p:nvSpPr>
        <p:spPr>
          <a:xfrm>
            <a:off x="1849348" y="4089114"/>
            <a:ext cx="46658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400" dirty="0"/>
              <a:t>Inflation Forecasts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400" dirty="0"/>
              <a:t>Economic Growth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400" dirty="0"/>
              <a:t>Rise in exports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400" dirty="0"/>
              <a:t>Rise in government spending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400" dirty="0"/>
              <a:t>Exorbitant rise in supply of money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42AA5-F8B1-36A3-3EB9-8275B4D32760}"/>
              </a:ext>
            </a:extLst>
          </p:cNvPr>
          <p:cNvSpPr txBox="1"/>
          <p:nvPr/>
        </p:nvSpPr>
        <p:spPr>
          <a:xfrm>
            <a:off x="1921267" y="2732926"/>
            <a:ext cx="959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dirty="0"/>
              <a:t>Demand pull inflation arises due to rise in demand for goods and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58D68A-8A76-3BF5-A6C6-A5F17D77D3DE}"/>
              </a:ext>
            </a:extLst>
          </p:cNvPr>
          <p:cNvSpPr txBox="1"/>
          <p:nvPr/>
        </p:nvSpPr>
        <p:spPr>
          <a:xfrm flipH="1">
            <a:off x="1921267" y="3547127"/>
            <a:ext cx="203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Causes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778806-C3C9-CA82-58BE-962A6D4C5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843" y="3547126"/>
            <a:ext cx="3650734" cy="26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7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3ECAA2-666B-D9E4-781A-69C89F48C9FF}"/>
              </a:ext>
            </a:extLst>
          </p:cNvPr>
          <p:cNvSpPr txBox="1"/>
          <p:nvPr/>
        </p:nvSpPr>
        <p:spPr>
          <a:xfrm>
            <a:off x="1849348" y="1849348"/>
            <a:ext cx="678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i="1" dirty="0">
                <a:solidFill>
                  <a:srgbClr val="FF0000"/>
                </a:solidFill>
              </a:rPr>
              <a:t>Cost Push inflation and its causes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DC216-3FC1-DAA4-725B-1FAAC76F6CA7}"/>
              </a:ext>
            </a:extLst>
          </p:cNvPr>
          <p:cNvSpPr txBox="1"/>
          <p:nvPr/>
        </p:nvSpPr>
        <p:spPr>
          <a:xfrm>
            <a:off x="1164554" y="2753474"/>
            <a:ext cx="10276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dirty="0"/>
              <a:t>Cost push inflation occurs when prices rise due to rise in cost of production and higher cost of raw materials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792DF4-E823-736C-8946-2DC145221613}"/>
              </a:ext>
            </a:extLst>
          </p:cNvPr>
          <p:cNvSpPr txBox="1"/>
          <p:nvPr/>
        </p:nvSpPr>
        <p:spPr>
          <a:xfrm flipH="1">
            <a:off x="1275190" y="3834206"/>
            <a:ext cx="203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Causes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7B0572-EFA5-30BF-0AD1-77A3936CC955}"/>
              </a:ext>
            </a:extLst>
          </p:cNvPr>
          <p:cNvSpPr txBox="1"/>
          <p:nvPr/>
        </p:nvSpPr>
        <p:spPr>
          <a:xfrm>
            <a:off x="1349307" y="4357426"/>
            <a:ext cx="45682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/>
              <a:t>Increased taxes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/>
              <a:t>Increase in wages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/>
              <a:t>Scarcity in supply of raw materials</a:t>
            </a:r>
          </a:p>
          <a:p>
            <a:endParaRPr lang="en-IN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3FB4A5-04B9-B17D-7570-7DB91BF50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161" y="3707582"/>
            <a:ext cx="3479606" cy="245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4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4B28D84-5611-4572-04A3-5545447533B6}"/>
              </a:ext>
            </a:extLst>
          </p:cNvPr>
          <p:cNvSpPr txBox="1"/>
          <p:nvPr/>
        </p:nvSpPr>
        <p:spPr>
          <a:xfrm>
            <a:off x="1479478" y="1695237"/>
            <a:ext cx="390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rgbClr val="FF0000"/>
                </a:solidFill>
              </a:rPr>
              <a:t>Effects of inflation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97D854-3A8E-7DA5-5E95-6CDB12FDADEE}"/>
              </a:ext>
            </a:extLst>
          </p:cNvPr>
          <p:cNvSpPr txBox="1"/>
          <p:nvPr/>
        </p:nvSpPr>
        <p:spPr>
          <a:xfrm>
            <a:off x="1479478" y="2815119"/>
            <a:ext cx="685053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/>
              <a:t>Effects on production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/>
              <a:t> Effects on distribution of wealth and income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/>
              <a:t> Effects on earning and employment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/>
              <a:t>Effects on government investment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/>
              <a:t>Effects on progress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/>
              <a:t>Effects on purchasing power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722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E6075E-1D8A-4256-D291-3F9215108157}"/>
              </a:ext>
            </a:extLst>
          </p:cNvPr>
          <p:cNvSpPr txBox="1"/>
          <p:nvPr/>
        </p:nvSpPr>
        <p:spPr>
          <a:xfrm>
            <a:off x="1510300" y="1654139"/>
            <a:ext cx="5831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i="1" dirty="0">
                <a:solidFill>
                  <a:srgbClr val="FF0000"/>
                </a:solidFill>
              </a:rPr>
              <a:t>Measures to control inflation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89247-1493-0557-F70C-FFFF6451EDB0}"/>
              </a:ext>
            </a:extLst>
          </p:cNvPr>
          <p:cNvSpPr txBox="1"/>
          <p:nvPr/>
        </p:nvSpPr>
        <p:spPr>
          <a:xfrm>
            <a:off x="1510300" y="2640458"/>
            <a:ext cx="2328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/>
              <a:t>Monetary measures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7696B-99AA-BC36-C539-F0FC7DD2C8EB}"/>
              </a:ext>
            </a:extLst>
          </p:cNvPr>
          <p:cNvSpPr txBox="1"/>
          <p:nvPr/>
        </p:nvSpPr>
        <p:spPr>
          <a:xfrm>
            <a:off x="4921321" y="2701565"/>
            <a:ext cx="2137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Fiscal measures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3999E-8123-D386-2551-CEEB0526460A}"/>
              </a:ext>
            </a:extLst>
          </p:cNvPr>
          <p:cNvSpPr txBox="1"/>
          <p:nvPr/>
        </p:nvSpPr>
        <p:spPr>
          <a:xfrm>
            <a:off x="1390870" y="3038910"/>
            <a:ext cx="3135730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000" dirty="0"/>
              <a:t>Bank rate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000" dirty="0"/>
              <a:t>CRR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000" dirty="0"/>
              <a:t>SLR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000" dirty="0"/>
              <a:t>Open Market Operations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000" dirty="0"/>
              <a:t>Repo rate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000" dirty="0"/>
              <a:t>Reverse Repo rate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000" dirty="0"/>
              <a:t>Demonetization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000" dirty="0"/>
              <a:t>Issuing new currency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000" dirty="0"/>
              <a:t>Fixed Margin Requirement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000" dirty="0"/>
              <a:t> Moral Suasion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7F9EB8-5FCD-6F6B-410F-9D8A9816CCC3}"/>
              </a:ext>
            </a:extLst>
          </p:cNvPr>
          <p:cNvSpPr txBox="1"/>
          <p:nvPr/>
        </p:nvSpPr>
        <p:spPr>
          <a:xfrm>
            <a:off x="4705565" y="3256908"/>
            <a:ext cx="3906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000" dirty="0"/>
              <a:t>Reduction in government expenditure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000" dirty="0"/>
              <a:t>Increase in taxes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000" dirty="0"/>
              <a:t>Increase in savings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2000" dirty="0"/>
              <a:t>Public debt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BECC41-0E6C-D51A-68CC-6F970DA2847A}"/>
              </a:ext>
            </a:extLst>
          </p:cNvPr>
          <p:cNvSpPr txBox="1"/>
          <p:nvPr/>
        </p:nvSpPr>
        <p:spPr>
          <a:xfrm>
            <a:off x="8554972" y="2640458"/>
            <a:ext cx="1908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/>
              <a:t>Other measures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167B65-F710-4A26-25D2-45AC847B5493}"/>
              </a:ext>
            </a:extLst>
          </p:cNvPr>
          <p:cNvSpPr txBox="1"/>
          <p:nvPr/>
        </p:nvSpPr>
        <p:spPr>
          <a:xfrm>
            <a:off x="8435084" y="3256908"/>
            <a:ext cx="281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dirty="0"/>
              <a:t>Increase in production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dirty="0"/>
              <a:t>Price control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dirty="0"/>
              <a:t>Rational wage Policy</a:t>
            </a:r>
          </a:p>
        </p:txBody>
      </p:sp>
    </p:spTree>
    <p:extLst>
      <p:ext uri="{BB962C8B-B14F-4D97-AF65-F5344CB8AC3E}">
        <p14:creationId xmlns:p14="http://schemas.microsoft.com/office/powerpoint/2010/main" val="413484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A8FDF2-5383-40B3-9FD3-B8EA42364884}"/>
              </a:ext>
            </a:extLst>
          </p:cNvPr>
          <p:cNvSpPr txBox="1"/>
          <p:nvPr/>
        </p:nvSpPr>
        <p:spPr>
          <a:xfrm>
            <a:off x="4515728" y="3151163"/>
            <a:ext cx="3432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IN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33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182</TotalTime>
  <Words>247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3332</dc:creator>
  <cp:lastModifiedBy>Kamalika Chakraborty</cp:lastModifiedBy>
  <cp:revision>23</cp:revision>
  <dcterms:created xsi:type="dcterms:W3CDTF">2022-02-27T18:12:29Z</dcterms:created>
  <dcterms:modified xsi:type="dcterms:W3CDTF">2022-12-18T13:58:21Z</dcterms:modified>
</cp:coreProperties>
</file>